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9" r:id="rId1"/>
    <p:sldMasterId id="2147483762" r:id="rId2"/>
    <p:sldMasterId id="2147483906" r:id="rId3"/>
  </p:sldMasterIdLst>
  <p:notesMasterIdLst>
    <p:notesMasterId r:id="rId16"/>
  </p:notesMasterIdLst>
  <p:handoutMasterIdLst>
    <p:handoutMasterId r:id="rId17"/>
  </p:handoutMasterIdLst>
  <p:sldIdLst>
    <p:sldId id="519" r:id="rId4"/>
    <p:sldId id="2141412426" r:id="rId5"/>
    <p:sldId id="2141412428" r:id="rId6"/>
    <p:sldId id="2141412437" r:id="rId7"/>
    <p:sldId id="2141412430" r:id="rId8"/>
    <p:sldId id="2141412438" r:id="rId9"/>
    <p:sldId id="2141412436" r:id="rId10"/>
    <p:sldId id="2141412439" r:id="rId11"/>
    <p:sldId id="2141412443" r:id="rId12"/>
    <p:sldId id="2141412444" r:id="rId13"/>
    <p:sldId id="2141412441" r:id="rId14"/>
    <p:sldId id="2141412434" r:id="rId15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600" kern="1200">
        <a:solidFill>
          <a:schemeClr val="hlink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CC00"/>
    <a:srgbClr val="D58D8B"/>
    <a:srgbClr val="FFCC00"/>
    <a:srgbClr val="FF6600"/>
    <a:srgbClr val="F5750B"/>
    <a:srgbClr val="0066CC"/>
    <a:srgbClr val="0033CC"/>
    <a:srgbClr val="0000FF"/>
    <a:srgbClr val="FF8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4" autoAdjust="0"/>
    <p:restoredTop sz="92553" autoAdjust="0"/>
  </p:normalViewPr>
  <p:slideViewPr>
    <p:cSldViewPr>
      <p:cViewPr varScale="1">
        <p:scale>
          <a:sx n="103" d="100"/>
          <a:sy n="103" d="100"/>
        </p:scale>
        <p:origin x="106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fld id="{42500ECF-1A14-4DF5-8DFA-2955BDC63097}" type="datetimeFigureOut">
              <a:rPr lang="ru-RU"/>
              <a:pPr>
                <a:defRPr/>
              </a:pPr>
              <a:t>21.09.2026</a:t>
            </a:fld>
            <a:endParaRPr lang="ru-RU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cs typeface="Arial" charset="0"/>
              </a:defRPr>
            </a:lvl1pPr>
          </a:lstStyle>
          <a:p>
            <a:pPr>
              <a:defRPr/>
            </a:pPr>
            <a:fld id="{2A164D60-0D9D-4142-A27B-D980E2E95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90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0215994-EBF3-483D-9B10-7066B4B8E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972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215994-EBF3-483D-9B10-7066B4B8E69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3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215994-EBF3-483D-9B10-7066B4B8E69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46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02567" y="2130428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3E4BD-AE09-417F-9DCA-089EFBE9F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86453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FEC79-FE23-4736-9DBE-9B739A19C7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352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28C3C-362E-407E-8C2A-4C66806C5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02877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91984" y="1600203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909986" y="1600203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38EF7-C1AE-4127-A94D-61ACEE3FF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5235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02783-5A8B-4CFA-936C-CAE8198CC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0209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AE8-21A9-44B0-90A4-DC7654A93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56146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C3B34-99BB-416A-9BB9-598B2E20C6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3401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4A99C-77F9-40C6-9809-79BCD523A2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7278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09D36-19D7-45B9-B7B3-EBE6C8C69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0314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38FE4-77AE-4741-A925-5660EEE0CC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32815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918700" y="274641"/>
            <a:ext cx="2108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591986" y="274641"/>
            <a:ext cx="6123516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52B34-4775-4477-8B5A-57B6129BA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37289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6"/>
            <a:ext cx="109728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3"/>
            <a:ext cx="53848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31441-9D9B-4256-BEA1-3BC3F26AC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235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82033" y="136528"/>
            <a:ext cx="11821584" cy="65817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ru-RU" altLang="ru-RU" sz="180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07485" y="2130428"/>
            <a:ext cx="9751483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07485" y="3886200"/>
            <a:ext cx="9751483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B0E55-A3D6-4E53-8CB4-8EB20AA50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1649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A66B8-68E6-40C6-993B-ED6AAA63CE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212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A981C-2ED9-4D3D-BEB2-EC27D4A3E8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858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7485" y="1600203"/>
            <a:ext cx="53826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3367" y="1600203"/>
            <a:ext cx="53826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DD807-6DC7-472D-97FC-0EDA8C8B79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3540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603B9-E73B-4882-ABBA-C50C09E834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7007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91357-70BB-4ED9-9E5E-A3A4E997E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6023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AB5E8-3736-4304-8BB4-2C6DEFEE3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4184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6C680-03FF-4F8E-A785-32AB7707F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8408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B669D-0E5A-44BF-90A7-62DC3ACF5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9404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EBB46-2114-42FF-A610-F4E53A79F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2799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4967" y="274641"/>
            <a:ext cx="2741084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7485" y="274641"/>
            <a:ext cx="8024283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88BE2-E759-40E1-8D90-50DDDFD676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1098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4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0F023A-A4DF-45A1-BE41-F1C8D4A676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299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5" y="440691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3AA287D-D571-44E0-9E9A-6E2AA7503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5422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74E695E-95CA-4E14-B03C-C111995DAE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581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7" y="1535113"/>
            <a:ext cx="53869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7" y="2174875"/>
            <a:ext cx="53869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49B1C60-3CD4-42AD-ABA9-286EE0BD8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145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EB7A4CC-6751-4474-9E08-EBBAF96292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656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B186178-69F2-4869-BD62-7CC571DA4E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894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7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B061082-07AD-458C-9B94-FFD3064B41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0388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9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FD35A1C-FD90-490A-BF21-21EB8FAC8D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537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1DF1413-4448-44E2-A317-79798F6D51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8723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6" y="274649"/>
            <a:ext cx="2743199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3" y="274649"/>
            <a:ext cx="8026399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0B9D884-FC4F-461C-BE6C-C1DECF8BC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5783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1247"/>
            <a:ext cx="12191999" cy="102615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68476" y="1"/>
            <a:ext cx="6323523" cy="599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1174" y="1"/>
            <a:ext cx="12194191" cy="101993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5151" y="871727"/>
            <a:ext cx="10875264" cy="16703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0924" y="1073862"/>
            <a:ext cx="9890149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B5ECF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9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3591986" y="1600203"/>
            <a:ext cx="843491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49A0FF25-DA28-4330-ADD8-04FA81DFD8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1" r:id="rId1"/>
    <p:sldLayoutId id="2147484582" r:id="rId2"/>
    <p:sldLayoutId id="2147484583" r:id="rId3"/>
    <p:sldLayoutId id="2147484584" r:id="rId4"/>
    <p:sldLayoutId id="2147484585" r:id="rId5"/>
    <p:sldLayoutId id="2147484586" r:id="rId6"/>
    <p:sldLayoutId id="2147484587" r:id="rId7"/>
    <p:sldLayoutId id="2147484588" r:id="rId8"/>
    <p:sldLayoutId id="2147484589" r:id="rId9"/>
    <p:sldLayoutId id="2147484590" r:id="rId10"/>
    <p:sldLayoutId id="2147484591" r:id="rId11"/>
    <p:sldLayoutId id="214748461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82033" y="136528"/>
            <a:ext cx="11821584" cy="6581775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ru-RU" altLang="ru-RU" sz="18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607486" y="274638"/>
            <a:ext cx="1096856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607486" y="1600203"/>
            <a:ext cx="1096856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F857BF62-DC28-4E45-9D1D-04CFB1259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4" r:id="rId1"/>
    <p:sldLayoutId id="2147484592" r:id="rId2"/>
    <p:sldLayoutId id="2147484593" r:id="rId3"/>
    <p:sldLayoutId id="2147484594" r:id="rId4"/>
    <p:sldLayoutId id="2147484595" r:id="rId5"/>
    <p:sldLayoutId id="2147484596" r:id="rId6"/>
    <p:sldLayoutId id="2147484597" r:id="rId7"/>
    <p:sldLayoutId id="2147484598" r:id="rId8"/>
    <p:sldLayoutId id="2147484599" r:id="rId9"/>
    <p:sldLayoutId id="2147484600" r:id="rId10"/>
    <p:sldLayoutId id="214748460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2" y="6356353"/>
            <a:ext cx="2842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3486" y="6356353"/>
            <a:ext cx="38650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717" y="6356353"/>
            <a:ext cx="284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1CCE6E7-F4EB-4F85-B488-DB5BFC0A6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6" r:id="rId1"/>
    <p:sldLayoutId id="2147484617" r:id="rId2"/>
    <p:sldLayoutId id="2147484618" r:id="rId3"/>
    <p:sldLayoutId id="2147484619" r:id="rId4"/>
    <p:sldLayoutId id="2147484620" r:id="rId5"/>
    <p:sldLayoutId id="2147484621" r:id="rId6"/>
    <p:sldLayoutId id="2147484622" r:id="rId7"/>
    <p:sldLayoutId id="2147484623" r:id="rId8"/>
    <p:sldLayoutId id="2147484624" r:id="rId9"/>
    <p:sldLayoutId id="2147484625" r:id="rId10"/>
    <p:sldLayoutId id="214748462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33133" y="5756608"/>
            <a:ext cx="6858000" cy="711926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11.09.2026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Тверь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747002" y="4157836"/>
            <a:ext cx="8957510" cy="14623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Русакова Ольга Николаевна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врач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Тверской области «Областной центр по профилактике и борьбе со СПИД,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ГВС Минздрава Тверской области по ВИЧ-инфекции.</a:t>
            </a:r>
          </a:p>
        </p:txBody>
      </p:sp>
      <p:pic>
        <p:nvPicPr>
          <p:cNvPr id="5122" name="Picture 2" descr="Герб Тверской области — Википед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190659"/>
            <a:ext cx="837653" cy="1047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8266" y="1268760"/>
            <a:ext cx="8342230" cy="265554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  <a:t>О подготовке к эпидемическому сезону по гриппу и ОРВИ 2026-2027 в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itchFamily="18" charset="0"/>
              </a:rPr>
              <a:t>Тверской области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51C93D2A-9F44-CF14-ADC8-40856263B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r="70706"/>
          <a:stretch>
            <a:fillRect/>
          </a:stretch>
        </p:blipFill>
        <p:spPr bwMode="auto">
          <a:xfrm>
            <a:off x="10488488" y="147583"/>
            <a:ext cx="1300761" cy="104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AD53930-71B6-6B81-63CA-D0BDD76669A7}"/>
              </a:ext>
            </a:extLst>
          </p:cNvPr>
          <p:cNvSpPr/>
          <p:nvPr/>
        </p:nvSpPr>
        <p:spPr>
          <a:xfrm>
            <a:off x="-7064" y="6741368"/>
            <a:ext cx="12199064" cy="59598"/>
          </a:xfrm>
          <a:prstGeom prst="rect">
            <a:avLst/>
          </a:prstGeom>
          <a:gradFill flip="none" rotWithShape="1">
            <a:gsLst>
              <a:gs pos="0">
                <a:srgbClr val="0066CC"/>
              </a:gs>
              <a:gs pos="36000">
                <a:srgbClr val="F5750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59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Итого эпидемического сезона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2025-2026, планы на 2026-2027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09601" y="1417638"/>
            <a:ext cx="5384800" cy="4708531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2025г.на территории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вакцинировано</a:t>
            </a:r>
            <a:r>
              <a:rPr lang="ru-RU" sz="2400" dirty="0" smtClean="0"/>
              <a:t> </a:t>
            </a:r>
            <a:r>
              <a:rPr lang="ru-RU" sz="2000" dirty="0" smtClean="0"/>
              <a:t>против </a:t>
            </a:r>
            <a:r>
              <a:rPr lang="ru-RU" sz="2000" dirty="0"/>
              <a:t>гриппа 473703 чел., что составляет 41,2% от численности населения </a:t>
            </a:r>
            <a:r>
              <a:rPr lang="ru-RU" sz="2000" dirty="0" smtClean="0"/>
              <a:t>региона, из них:  </a:t>
            </a:r>
            <a:endParaRPr lang="ru-RU" sz="2000" dirty="0"/>
          </a:p>
          <a:p>
            <a:r>
              <a:rPr lang="ru-RU" sz="2000" dirty="0" smtClean="0"/>
              <a:t>Детей 144466 человек (69%): дошкольники от  6 мес. - 6 лет  43589 чел., 7-17 лет 100877 чел.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 smtClean="0"/>
              <a:t>работники образования привито 17031 человек (75%).</a:t>
            </a:r>
            <a:endParaRPr lang="ru-RU" sz="20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6197600" y="1268760"/>
            <a:ext cx="5384800" cy="4857409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2026г. запланировано</a:t>
            </a:r>
          </a:p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привить </a:t>
            </a:r>
            <a:r>
              <a:rPr lang="ru-RU" sz="2000" dirty="0"/>
              <a:t>против гриппа </a:t>
            </a:r>
            <a:r>
              <a:rPr lang="ru-RU" sz="2000" dirty="0" smtClean="0"/>
              <a:t>661250 чел</a:t>
            </a:r>
            <a:r>
              <a:rPr lang="ru-RU" sz="2000" dirty="0"/>
              <a:t>., что составляет 60% от численности населения </a:t>
            </a:r>
            <a:r>
              <a:rPr lang="ru-RU" sz="2000" dirty="0" smtClean="0"/>
              <a:t>региона, из них: </a:t>
            </a:r>
            <a:endParaRPr lang="ru-RU" sz="2000" dirty="0"/>
          </a:p>
          <a:p>
            <a:r>
              <a:rPr lang="ru-RU" sz="2000" dirty="0"/>
              <a:t>Детей </a:t>
            </a:r>
            <a:r>
              <a:rPr lang="ru-RU" sz="2000" dirty="0" smtClean="0"/>
              <a:t>156260 </a:t>
            </a:r>
            <a:r>
              <a:rPr lang="ru-RU" sz="2000" dirty="0"/>
              <a:t>человек </a:t>
            </a:r>
            <a:r>
              <a:rPr lang="ru-RU" sz="2000" dirty="0" smtClean="0"/>
              <a:t>(75%): </a:t>
            </a:r>
            <a:r>
              <a:rPr lang="ru-RU" sz="2000" dirty="0"/>
              <a:t>дошкольники от  6 мес. - 6 лет  </a:t>
            </a:r>
            <a:r>
              <a:rPr lang="ru-RU" sz="2000" dirty="0" smtClean="0"/>
              <a:t>44748 </a:t>
            </a:r>
            <a:r>
              <a:rPr lang="ru-RU" sz="2000" dirty="0"/>
              <a:t>чел., 7-17 лет </a:t>
            </a:r>
            <a:r>
              <a:rPr lang="ru-RU" sz="2000" dirty="0" smtClean="0"/>
              <a:t>111512 </a:t>
            </a:r>
            <a:r>
              <a:rPr lang="ru-RU" sz="2000" dirty="0"/>
              <a:t>чел.</a:t>
            </a:r>
          </a:p>
          <a:p>
            <a:r>
              <a:rPr lang="ru-RU" sz="2000" dirty="0"/>
              <a:t> работники образования привито </a:t>
            </a:r>
            <a:r>
              <a:rPr lang="ru-RU" sz="2000" dirty="0" smtClean="0"/>
              <a:t>17159 человек </a:t>
            </a:r>
            <a:r>
              <a:rPr lang="ru-RU" sz="2000" dirty="0"/>
              <a:t>(75%).</a:t>
            </a:r>
          </a:p>
          <a:p>
            <a:pPr marL="0" indent="0" algn="ctr">
              <a:buNone/>
            </a:pPr>
            <a:r>
              <a:rPr lang="ru-RU" sz="2000" dirty="0" smtClean="0"/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A287D-D571-44E0-9E9A-6E2AA7503D75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517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Эпидемическая ситуация по ОРЗ В РФ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 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609607" y="1417638"/>
            <a:ext cx="5386916" cy="4708525"/>
          </a:xfrm>
        </p:spPr>
        <p:txBody>
          <a:bodyPr/>
          <a:lstStyle/>
          <a:p>
            <a:r>
              <a:rPr lang="ru-RU" sz="1800" dirty="0"/>
              <a:t>В </a:t>
            </a:r>
            <a:r>
              <a:rPr lang="ru-RU" sz="1800" dirty="0" smtClean="0"/>
              <a:t>РФ активность </a:t>
            </a:r>
            <a:r>
              <a:rPr lang="ru-RU" sz="1800" dirty="0"/>
              <a:t>вирусов гриппа находится на </a:t>
            </a:r>
            <a:r>
              <a:rPr lang="ru-RU" sz="1800" dirty="0" err="1"/>
              <a:t>межэпидемическом</a:t>
            </a:r>
            <a:r>
              <a:rPr lang="ru-RU" sz="1800" dirty="0"/>
              <a:t> уровне. </a:t>
            </a:r>
            <a:endParaRPr lang="ru-RU" sz="1800" dirty="0" smtClean="0"/>
          </a:p>
          <a:p>
            <a:r>
              <a:rPr lang="ru-RU" sz="1800" dirty="0" smtClean="0"/>
              <a:t>• </a:t>
            </a:r>
            <a:r>
              <a:rPr lang="ru-RU" sz="1800" dirty="0"/>
              <a:t>Ситуация по гриппу и ОРВИ благополучная. Уровень регистрируемой суммарной заболеваемости населения гриппом и другими ОРВИ </a:t>
            </a:r>
            <a:r>
              <a:rPr lang="ru-RU" sz="1800" dirty="0" smtClean="0"/>
              <a:t>ниже </a:t>
            </a:r>
            <a:r>
              <a:rPr lang="ru-RU" sz="1800" dirty="0" err="1" smtClean="0"/>
              <a:t>эпид</a:t>
            </a:r>
            <a:r>
              <a:rPr lang="ru-RU" sz="1800" dirty="0" smtClean="0"/>
              <a:t>. порога.</a:t>
            </a:r>
          </a:p>
          <a:p>
            <a:r>
              <a:rPr lang="ru-RU" sz="1800" dirty="0" smtClean="0"/>
              <a:t>За </a:t>
            </a:r>
            <a:r>
              <a:rPr lang="ru-RU" sz="1800" dirty="0"/>
              <a:t>период с 27.07 по 30.08 процент выявления вирусов гриппа среди исследованных образцов составил менее 1 </a:t>
            </a:r>
            <a:r>
              <a:rPr lang="ru-RU" sz="1800" dirty="0" smtClean="0"/>
              <a:t>%.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• Среди выявленных вирусов гриппа преобладали вирусы гриппа типа А(H1N1)pdm09 – 53,3%. Вирусы гриппа В составили - 33,3%. Вирусов гриппа A(H3N2) выявлено не было. 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6193374" y="1628800"/>
            <a:ext cx="5389033" cy="4497363"/>
          </a:xfrm>
        </p:spPr>
        <p:txBody>
          <a:bodyPr/>
          <a:lstStyle/>
          <a:p>
            <a:r>
              <a:rPr lang="ru-RU" dirty="0" smtClean="0"/>
              <a:t>на </a:t>
            </a:r>
            <a:r>
              <a:rPr lang="ru-RU" dirty="0" smtClean="0"/>
              <a:t>38-й </a:t>
            </a:r>
            <a:r>
              <a:rPr lang="ru-RU" dirty="0"/>
              <a:t>неделе в Тверской области  выявлено </a:t>
            </a:r>
            <a:r>
              <a:rPr lang="ru-RU" dirty="0" smtClean="0"/>
              <a:t>4212 </a:t>
            </a:r>
            <a:r>
              <a:rPr lang="ru-RU" dirty="0" smtClean="0"/>
              <a:t>случаев ОРВИ.</a:t>
            </a:r>
          </a:p>
          <a:p>
            <a:r>
              <a:rPr lang="ru-RU" dirty="0" smtClean="0"/>
              <a:t> </a:t>
            </a:r>
            <a:r>
              <a:rPr lang="ru-RU" dirty="0"/>
              <a:t>Уровень регистрируемой суммарной заболеваемости населения </a:t>
            </a:r>
            <a:r>
              <a:rPr lang="ru-RU" dirty="0" smtClean="0"/>
              <a:t>ОРВИ </a:t>
            </a:r>
            <a:r>
              <a:rPr lang="ru-RU" dirty="0" smtClean="0"/>
              <a:t>ниже </a:t>
            </a:r>
            <a:r>
              <a:rPr lang="ru-RU" dirty="0" err="1"/>
              <a:t>эпид</a:t>
            </a:r>
            <a:r>
              <a:rPr lang="ru-RU" dirty="0"/>
              <a:t>. </a:t>
            </a:r>
            <a:r>
              <a:rPr lang="ru-RU" dirty="0" smtClean="0"/>
              <a:t>порога во всех возрастных группах.</a:t>
            </a:r>
            <a:endParaRPr lang="ru-RU" dirty="0"/>
          </a:p>
          <a:p>
            <a:r>
              <a:rPr lang="ru-RU" dirty="0" smtClean="0"/>
              <a:t>вирусы </a:t>
            </a:r>
            <a:r>
              <a:rPr lang="ru-RU" dirty="0"/>
              <a:t>гриппа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 зарегистрированы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01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000" dirty="0"/>
              <a:t>Эксперты ВОЗ </a:t>
            </a:r>
            <a:r>
              <a:rPr lang="ru-RU" sz="2000" dirty="0" err="1"/>
              <a:t>мониторят</a:t>
            </a:r>
            <a:r>
              <a:rPr lang="ru-RU" sz="2000" dirty="0"/>
              <a:t> распространение вирусов гриппа по всему миру (в России</a:t>
            </a:r>
            <a:br>
              <a:rPr lang="ru-RU" sz="2000" dirty="0"/>
            </a:br>
            <a:r>
              <a:rPr lang="ru-RU" sz="2000" dirty="0"/>
              <a:t>этим занимаются в НИИ гриппа), информация, приходящая из разных стран,</a:t>
            </a:r>
            <a:br>
              <a:rPr lang="ru-RU" sz="2000" dirty="0"/>
            </a:br>
            <a:r>
              <a:rPr lang="ru-RU" sz="2000" dirty="0"/>
              <a:t>обобщается, и дважды в год ВОЗ выдает прогноз: какие именно штаммы с наибольшей</a:t>
            </a:r>
            <a:br>
              <a:rPr lang="ru-RU" sz="2000" dirty="0"/>
            </a:br>
            <a:r>
              <a:rPr lang="ru-RU" sz="2000" dirty="0"/>
              <a:t>вероятностью будут циркулировать будущей зимой.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556792"/>
            <a:ext cx="10598968" cy="1944216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/>
              <a:t>По рекомендациям ВОЗ в связи со сменой </a:t>
            </a:r>
            <a:r>
              <a:rPr lang="ru-RU" sz="2000" dirty="0" err="1" smtClean="0"/>
              <a:t>штаммавого</a:t>
            </a:r>
            <a:r>
              <a:rPr lang="ru-RU" sz="2000" dirty="0" smtClean="0"/>
              <a:t> состава вирусов гриппа в </a:t>
            </a:r>
            <a:r>
              <a:rPr lang="ru-RU" sz="2000" dirty="0"/>
              <a:t>составе вакцин </a:t>
            </a:r>
            <a:r>
              <a:rPr lang="ru-RU" sz="2000" dirty="0" smtClean="0"/>
              <a:t>изменены все </a:t>
            </a:r>
            <a:r>
              <a:rPr lang="ru-RU" sz="2000" dirty="0"/>
              <a:t>три штамма. </a:t>
            </a:r>
            <a:endParaRPr lang="ru-RU" dirty="0"/>
          </a:p>
          <a:p>
            <a:pPr marL="0" indent="0">
              <a:buNone/>
            </a:pPr>
            <a:r>
              <a:rPr lang="ru-RU" sz="2000" dirty="0" smtClean="0"/>
              <a:t>Настоятельно </a:t>
            </a:r>
            <a:r>
              <a:rPr lang="ru-RU" sz="2000" dirty="0"/>
              <a:t>рекомендую в этом </a:t>
            </a:r>
            <a:r>
              <a:rPr lang="ru-RU" sz="2000" dirty="0" smtClean="0"/>
              <a:t>году делать </a:t>
            </a:r>
            <a:r>
              <a:rPr lang="ru-RU" sz="2000" dirty="0"/>
              <a:t>прививку от гриппа. </a:t>
            </a:r>
            <a:r>
              <a:rPr lang="ru-RU" sz="2000" dirty="0" smtClean="0"/>
              <a:t>Штаммы гриппа</a:t>
            </a:r>
            <a:r>
              <a:rPr lang="ru-RU" sz="2000" dirty="0"/>
              <a:t>, которые мы ожидаем в этом году</a:t>
            </a:r>
            <a:r>
              <a:rPr lang="ru-RU" sz="2000" dirty="0" smtClean="0"/>
              <a:t>, совершенно </a:t>
            </a:r>
            <a:r>
              <a:rPr lang="ru-RU" sz="2000" dirty="0"/>
              <a:t>новые, они </a:t>
            </a:r>
            <a:r>
              <a:rPr lang="ru-RU" sz="2000" dirty="0" smtClean="0"/>
              <a:t>отличаться от  прошедшего сезона.  И </a:t>
            </a:r>
            <a:r>
              <a:rPr lang="ru-RU" sz="2000" dirty="0"/>
              <a:t>это говорит о том, </a:t>
            </a:r>
            <a:r>
              <a:rPr lang="ru-RU" sz="2000" dirty="0" smtClean="0"/>
              <a:t>что население не </a:t>
            </a:r>
            <a:r>
              <a:rPr lang="ru-RU" sz="2000" dirty="0" err="1" smtClean="0"/>
              <a:t>иммунно</a:t>
            </a:r>
            <a:r>
              <a:rPr lang="ru-RU" sz="2000" dirty="0"/>
              <a:t>, </a:t>
            </a:r>
            <a:r>
              <a:rPr lang="ru-RU" sz="2000" dirty="0" smtClean="0"/>
              <a:t>не защищено </a:t>
            </a:r>
            <a:r>
              <a:rPr lang="ru-RU" sz="2000" dirty="0"/>
              <a:t>от тех вирусов, которые </a:t>
            </a:r>
            <a:r>
              <a:rPr lang="ru-RU" sz="2000" dirty="0" smtClean="0"/>
              <a:t>мы ожидаем </a:t>
            </a:r>
            <a:r>
              <a:rPr lang="ru-RU" sz="2000" dirty="0"/>
              <a:t>в нашей </a:t>
            </a:r>
            <a:r>
              <a:rPr lang="ru-RU" sz="2000" dirty="0" smtClean="0"/>
              <a:t>стране.</a:t>
            </a:r>
            <a:endParaRPr lang="ru-RU" sz="2000" dirty="0"/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244" y="3356992"/>
            <a:ext cx="9113356" cy="327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44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Группы риска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000" dirty="0"/>
              <a:t>Дети с 6 месяцев жизни;</a:t>
            </a:r>
          </a:p>
          <a:p>
            <a:r>
              <a:rPr lang="ru-RU" sz="2000" dirty="0"/>
              <a:t>студенты;</a:t>
            </a:r>
          </a:p>
          <a:p>
            <a:r>
              <a:rPr lang="ru-RU" sz="2000" dirty="0" smtClean="0"/>
              <a:t>работники </a:t>
            </a:r>
            <a:r>
              <a:rPr lang="ru-RU" sz="2000" dirty="0"/>
              <a:t>медицинских организаций и организаций, осуществляющих образовательную деятельность, организаций торговли, транспорта, коммунальной и социальной сферы;</a:t>
            </a:r>
          </a:p>
          <a:p>
            <a:r>
              <a:rPr lang="ru-RU" sz="2000" dirty="0"/>
              <a:t>лица, работающие вахтовым методом, сотрудники правоохранительных органов и государственных контрольных </a:t>
            </a:r>
            <a:r>
              <a:rPr lang="ru-RU" sz="2000" dirty="0" smtClean="0"/>
              <a:t>органов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000" dirty="0"/>
              <a:t>работники организаций социального обслуживания и многофункциональных центров;</a:t>
            </a:r>
          </a:p>
          <a:p>
            <a:r>
              <a:rPr lang="ru-RU" sz="2000" dirty="0"/>
              <a:t>государственные гражданские и муниципальные служащие;</a:t>
            </a:r>
          </a:p>
          <a:p>
            <a:r>
              <a:rPr lang="ru-RU" sz="2000" dirty="0"/>
              <a:t>беременные женщины;</a:t>
            </a:r>
          </a:p>
          <a:p>
            <a:r>
              <a:rPr lang="ru-RU" sz="2000" dirty="0"/>
              <a:t>взрослые старше 60 лет;</a:t>
            </a:r>
          </a:p>
          <a:p>
            <a:r>
              <a:rPr lang="ru-RU" sz="2000" dirty="0"/>
              <a:t>лица, подлежащие призыву на военную службу;</a:t>
            </a:r>
          </a:p>
          <a:p>
            <a:r>
              <a:rPr lang="ru-RU" sz="2000" dirty="0"/>
              <a:t>лица с хроническими </a:t>
            </a:r>
            <a:r>
              <a:rPr lang="ru-RU" sz="2000" dirty="0" smtClean="0"/>
              <a:t>заболеваниями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39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Насколько опасен грипп?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Грипп может привести к развитию тяжелого состояния и смерти при диабете, болезнях сердца, хронической обструктивной болезни легких. Каждый год в мире от гриппа умирают около 60 000 человек в возрасте старше 65 лет.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49" y="2132856"/>
            <a:ext cx="5540851" cy="3365855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052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Заболеваемость 2025г.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2025г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зарегистрировано: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случаев острых инфекций верхних дыхательных путей 236910 (153241 у детей 65%), из них 2 случая смерти, все у  детей;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Грипп  6406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(4140 у детей 65%), умерло 2 взрослых;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Пневмонии 11355 случаев (4134 у детей 36%), зарегистрировано  40 случаев смерти, из них 8 у  детей.</a:t>
            </a: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949053"/>
            <a:ext cx="5384800" cy="3828256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165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иногда заболевают и те, кто сделал прививку?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степень защиты, полученной при прививке, зависит от состояния здоровья и возраста, а также от времени, прошедшего с момента вакцинации.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77082"/>
            <a:ext cx="5760640" cy="4761826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35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32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1" y="-6909"/>
            <a:ext cx="12165159" cy="6874239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802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67408" y="620688"/>
            <a:ext cx="10729192" cy="2769989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В Тверскую область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22.09.2026 поступит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вакцина</a:t>
            </a:r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1828800" y="3068960"/>
            <a:ext cx="4627240" cy="2462213"/>
          </a:xfrm>
        </p:spPr>
        <p:txBody>
          <a:bodyPr/>
          <a:lstStyle/>
          <a:p>
            <a:r>
              <a:rPr lang="ru-RU" dirty="0" smtClean="0"/>
              <a:t>Вакцины против гриппа инактивированные, содержат актуальные для текущего сезона штаммы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920521"/>
            <a:ext cx="4888007" cy="36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24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Руководителям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учреждений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необходимо обеспечить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Предэпидемический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 период:</a:t>
            </a:r>
          </a:p>
          <a:p>
            <a:r>
              <a:rPr lang="ru-RU" sz="2000" dirty="0" smtClean="0"/>
              <a:t>Проведение </a:t>
            </a:r>
            <a:r>
              <a:rPr lang="ru-RU" sz="2000" dirty="0"/>
              <a:t>вакцинальной кампании против гриппа </a:t>
            </a:r>
            <a:endParaRPr lang="ru-RU" sz="2000" dirty="0" smtClean="0"/>
          </a:p>
          <a:p>
            <a:r>
              <a:rPr lang="ru-RU" sz="2000" dirty="0" smtClean="0"/>
              <a:t>Оповещение сотрудников, родителей, студентов о возможности иммунизации</a:t>
            </a:r>
          </a:p>
          <a:p>
            <a:r>
              <a:rPr lang="ru-RU" sz="2000" dirty="0" smtClean="0"/>
              <a:t>Обучение сотрудников и детей методом неспецифической профилактики острых респираторных инфекций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Эпидемический период</a:t>
            </a:r>
          </a:p>
          <a:p>
            <a:r>
              <a:rPr lang="ru-RU" sz="2000" dirty="0" smtClean="0"/>
              <a:t>Организация </a:t>
            </a:r>
            <a:r>
              <a:rPr lang="ru-RU" sz="2000" dirty="0" smtClean="0"/>
              <a:t>у</a:t>
            </a:r>
            <a:r>
              <a:rPr lang="ru-RU" sz="2000" dirty="0" smtClean="0"/>
              <a:t>тренних фильтров;</a:t>
            </a:r>
          </a:p>
          <a:p>
            <a:r>
              <a:rPr lang="ru-RU" sz="2000" dirty="0" smtClean="0"/>
              <a:t>Режимы проветривания и влажной уборки;</a:t>
            </a:r>
          </a:p>
          <a:p>
            <a:r>
              <a:rPr lang="ru-RU" sz="2000" dirty="0" smtClean="0"/>
              <a:t>Масочный режим при необходимости.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E695E-95CA-4E14-B03C-C111995DAEDF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5365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01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00"/>
      </a:lt1>
      <a:dk2>
        <a:srgbClr val="000000"/>
      </a:dk2>
      <a:lt2>
        <a:srgbClr val="CCCCCC"/>
      </a:lt2>
      <a:accent1>
        <a:srgbClr val="A66708"/>
      </a:accent1>
      <a:accent2>
        <a:srgbClr val="6E6E00"/>
      </a:accent2>
      <a:accent3>
        <a:srgbClr val="FFE2AA"/>
      </a:accent3>
      <a:accent4>
        <a:srgbClr val="000000"/>
      </a:accent4>
      <a:accent5>
        <a:srgbClr val="D0B8AA"/>
      </a:accent5>
      <a:accent6>
        <a:srgbClr val="636300"/>
      </a:accent6>
      <a:hlink>
        <a:srgbClr val="6E5800"/>
      </a:hlink>
      <a:folHlink>
        <a:srgbClr val="2B591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E2AA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E2AA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FE2AA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00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E2AA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18100"/>
        </a:accent1>
        <a:accent2>
          <a:srgbClr val="916D00"/>
        </a:accent2>
        <a:accent3>
          <a:srgbClr val="FFFFFF"/>
        </a:accent3>
        <a:accent4>
          <a:srgbClr val="000000"/>
        </a:accent4>
        <a:accent5>
          <a:srgbClr val="CDC1AA"/>
        </a:accent5>
        <a:accent6>
          <a:srgbClr val="836200"/>
        </a:accent6>
        <a:hlink>
          <a:srgbClr val="735C00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6708"/>
        </a:accent1>
        <a:accent2>
          <a:srgbClr val="6E6E00"/>
        </a:accent2>
        <a:accent3>
          <a:srgbClr val="FFFFFF"/>
        </a:accent3>
        <a:accent4>
          <a:srgbClr val="000000"/>
        </a:accent4>
        <a:accent5>
          <a:srgbClr val="D0B8AA"/>
        </a:accent5>
        <a:accent6>
          <a:srgbClr val="636300"/>
        </a:accent6>
        <a:hlink>
          <a:srgbClr val="6E5800"/>
        </a:hlink>
        <a:folHlink>
          <a:srgbClr val="2B59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8F8F8"/>
        </a:lt1>
        <a:dk2>
          <a:srgbClr val="000000"/>
        </a:dk2>
        <a:lt2>
          <a:srgbClr val="CCCCCC"/>
        </a:lt2>
        <a:accent1>
          <a:srgbClr val="3D6399"/>
        </a:accent1>
        <a:accent2>
          <a:srgbClr val="735C00"/>
        </a:accent2>
        <a:accent3>
          <a:srgbClr val="FBFBFB"/>
        </a:accent3>
        <a:accent4>
          <a:srgbClr val="000000"/>
        </a:accent4>
        <a:accent5>
          <a:srgbClr val="AFB7CA"/>
        </a:accent5>
        <a:accent6>
          <a:srgbClr val="685300"/>
        </a:accent6>
        <a:hlink>
          <a:srgbClr val="913A5C"/>
        </a:hlink>
        <a:folHlink>
          <a:srgbClr val="57427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98019"/>
        </a:accent1>
        <a:accent2>
          <a:srgbClr val="994545"/>
        </a:accent2>
        <a:accent3>
          <a:srgbClr val="FFFFFF"/>
        </a:accent3>
        <a:accent4>
          <a:srgbClr val="000000"/>
        </a:accent4>
        <a:accent5>
          <a:srgbClr val="ABC0AB"/>
        </a:accent5>
        <a:accent6>
          <a:srgbClr val="8A3E3E"/>
        </a:accent6>
        <a:hlink>
          <a:srgbClr val="574E85"/>
        </a:hlink>
        <a:folHlink>
          <a:srgbClr val="6652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40</Template>
  <TotalTime>32908</TotalTime>
  <Words>692</Words>
  <Application>Microsoft Office PowerPoint</Application>
  <PresentationFormat>Широкоэкранный</PresentationFormat>
  <Paragraphs>72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01</vt:lpstr>
      <vt:lpstr>1_Default Design</vt:lpstr>
      <vt:lpstr>Тема Office</vt:lpstr>
      <vt:lpstr>О подготовке к эпидемическому сезону по гриппу и ОРВИ 2026-2027 в Тверской области</vt:lpstr>
      <vt:lpstr>Итого эпидемического сезона 2025-2026, планы на 2026-2027</vt:lpstr>
      <vt:lpstr>Эпидемическая ситуация по ОРЗ В РФ</vt:lpstr>
      <vt:lpstr>Эксперты ВОЗ мониторят распространение вирусов гриппа по всему миру (в России этим занимаются в НИИ гриппа), информация, приходящая из разных стран, обобщается, и дважды в год ВОЗ выдает прогноз: какие именно штаммы с наибольшей вероятностью будут циркулировать будущей зимой.</vt:lpstr>
      <vt:lpstr>Группы риска </vt:lpstr>
      <vt:lpstr>Насколько опасен грипп?</vt:lpstr>
      <vt:lpstr>Заболеваемость 2025г.</vt:lpstr>
      <vt:lpstr>Почему иногда заболевают и те, кто сделал прививку?</vt:lpstr>
      <vt:lpstr>Презентация PowerPoint</vt:lpstr>
      <vt:lpstr>Презентация PowerPoint</vt:lpstr>
      <vt:lpstr>В Тверскую область 22.09.2026 поступит вакцина</vt:lpstr>
      <vt:lpstr>Руководителям учреждений необходимо обеспечить</vt:lpstr>
    </vt:vector>
  </TitlesOfParts>
  <Company>ГУЗ ТОЦ СПИД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Лека Горбунова</dc:creator>
  <cp:lastModifiedBy>User</cp:lastModifiedBy>
  <cp:revision>690</cp:revision>
  <dcterms:created xsi:type="dcterms:W3CDTF">2013-03-27T05:11:59Z</dcterms:created>
  <dcterms:modified xsi:type="dcterms:W3CDTF">2026-09-21T13:18:18Z</dcterms:modified>
</cp:coreProperties>
</file>