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75" r:id="rId9"/>
    <p:sldId id="264" r:id="rId10"/>
    <p:sldId id="276" r:id="rId11"/>
    <p:sldId id="265" r:id="rId12"/>
    <p:sldId id="267" r:id="rId13"/>
    <p:sldId id="269" r:id="rId14"/>
    <p:sldId id="266" r:id="rId15"/>
    <p:sldId id="268" r:id="rId16"/>
    <p:sldId id="282" r:id="rId17"/>
    <p:sldId id="283" r:id="rId18"/>
    <p:sldId id="281" r:id="rId19"/>
    <p:sldId id="270" r:id="rId20"/>
    <p:sldId id="280" r:id="rId21"/>
    <p:sldId id="271" r:id="rId22"/>
    <p:sldId id="277" r:id="rId23"/>
    <p:sldId id="278" r:id="rId24"/>
    <p:sldId id="273" r:id="rId25"/>
    <p:sldId id="274" r:id="rId26"/>
    <p:sldId id="272" r:id="rId27"/>
    <p:sldId id="284" r:id="rId28"/>
    <p:sldId id="27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2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92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294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36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09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79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485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96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9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6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9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04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D2CC3-71F1-4998-839B-BD3DC9048D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DCFDC-E329-4BD3-A3D6-09774331F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15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485" y="552597"/>
            <a:ext cx="11104685" cy="8153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Century" panose="02040604050505020304" pitchFamily="18" charset="0"/>
              </a:rPr>
              <a:t>Тверская область Калининский район </a:t>
            </a:r>
            <a:br>
              <a:rPr lang="ru-RU" sz="3600" dirty="0" smtClean="0">
                <a:latin typeface="Century" panose="02040604050505020304" pitchFamily="18" charset="0"/>
              </a:rPr>
            </a:br>
            <a:r>
              <a:rPr lang="ru-RU" sz="3600" dirty="0" smtClean="0">
                <a:latin typeface="Century" panose="02040604050505020304" pitchFamily="18" charset="0"/>
              </a:rPr>
              <a:t>с. Медное</a:t>
            </a:r>
            <a:endParaRPr lang="ru-RU" sz="3600" dirty="0">
              <a:latin typeface="Century" panose="02040604050505020304" pitchFamily="18" charset="0"/>
            </a:endParaRPr>
          </a:p>
        </p:txBody>
      </p:sp>
      <p:pic>
        <p:nvPicPr>
          <p:cNvPr id="3" name="Didyulya_-_Melodiya_Dushi(uzimusic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0175" y="5639394"/>
            <a:ext cx="609600" cy="60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8400" y="1971537"/>
            <a:ext cx="10508582" cy="92333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2">
                <a:lumMod val="50000"/>
              </a:scheme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МДОУ «Медновский детский сад»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6485" y="3498426"/>
            <a:ext cx="1085906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" panose="02040604050505020304" pitchFamily="18" charset="0"/>
              </a:rPr>
              <a:t>Представление для аттестации на соответствие </a:t>
            </a:r>
          </a:p>
          <a:p>
            <a:pPr algn="ctr"/>
            <a:r>
              <a:rPr lang="ru-RU" sz="3600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" panose="02040604050505020304" pitchFamily="18" charset="0"/>
              </a:rPr>
              <a:t>должности заведующего</a:t>
            </a:r>
            <a:endParaRPr lang="ru-RU" sz="3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6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6628" y="359019"/>
            <a:ext cx="4349262" cy="611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451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058400" cy="152082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Century" panose="02040604050505020304" pitchFamily="18" charset="0"/>
              </a:rPr>
              <a:t>Административно-хозяйственная работа </a:t>
            </a:r>
            <a:r>
              <a:rPr lang="ru-RU" sz="3600" dirty="0">
                <a:solidFill>
                  <a:srgbClr val="FFFF00"/>
                </a:solidFill>
                <a:latin typeface="Century" panose="02040604050505020304" pitchFamily="18" charset="0"/>
              </a:rPr>
              <a:t/>
            </a:r>
            <a:br>
              <a:rPr lang="ru-RU" sz="3600" dirty="0">
                <a:solidFill>
                  <a:srgbClr val="FFFF00"/>
                </a:solidFill>
                <a:latin typeface="Century" panose="02040604050505020304" pitchFamily="18" charset="0"/>
              </a:rPr>
            </a:br>
            <a:endParaRPr lang="ru-RU" sz="36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8150" y="1562100"/>
            <a:ext cx="113347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2014г – проведен   ремонт  цоколя и отмостки МДОУ </a:t>
            </a:r>
            <a:r>
              <a:rPr lang="ru-RU" dirty="0" smtClean="0">
                <a:latin typeface="Century" panose="02040604050505020304" pitchFamily="18" charset="0"/>
              </a:rPr>
              <a:t>«</a:t>
            </a:r>
            <a:r>
              <a:rPr lang="ru-RU" dirty="0">
                <a:latin typeface="Century" panose="02040604050505020304" pitchFamily="18" charset="0"/>
              </a:rPr>
              <a:t>Медновский детский  сад»  (194,25 тыс. руб.)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2014г – частичный капитальный ремонт системы ГВС и </a:t>
            </a:r>
            <a:r>
              <a:rPr lang="ru-RU" dirty="0" smtClean="0">
                <a:latin typeface="Century" panose="02040604050505020304" pitchFamily="18" charset="0"/>
              </a:rPr>
              <a:t>ХВС.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2014г – капитальный ремонт пищеблока ( 384,54тыс.руб</a:t>
            </a:r>
            <a:r>
              <a:rPr lang="ru-RU" dirty="0" smtClean="0">
                <a:latin typeface="Century" panose="02040604050505020304" pitchFamily="18" charset="0"/>
              </a:rPr>
              <a:t>.).  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2014г. – ремонт медицинского кабинета  ( 72,00тыс.руб</a:t>
            </a:r>
            <a:r>
              <a:rPr lang="ru-RU" dirty="0" smtClean="0">
                <a:latin typeface="Century" panose="02040604050505020304" pitchFamily="18" charset="0"/>
              </a:rPr>
              <a:t>.). 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2014г. – демонтаж старой деревянной пристройки и устройство из бетонных </a:t>
            </a:r>
            <a:r>
              <a:rPr lang="ru-RU" dirty="0" smtClean="0">
                <a:latin typeface="Century" panose="02040604050505020304" pitchFamily="18" charset="0"/>
              </a:rPr>
              <a:t>облегченных </a:t>
            </a:r>
            <a:r>
              <a:rPr lang="ru-RU" dirty="0">
                <a:latin typeface="Century" panose="02040604050505020304" pitchFamily="18" charset="0"/>
              </a:rPr>
              <a:t>блоков новой ( 343,34 тыс. руб</a:t>
            </a:r>
            <a:r>
              <a:rPr lang="ru-RU" dirty="0" smtClean="0">
                <a:latin typeface="Century" panose="02040604050505020304" pitchFamily="18" charset="0"/>
              </a:rPr>
              <a:t>.). 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Century" panose="02040604050505020304" pitchFamily="18" charset="0"/>
              </a:rPr>
              <a:t>2014г. установлена1 </a:t>
            </a:r>
            <a:r>
              <a:rPr lang="ru-RU" dirty="0">
                <a:latin typeface="Century" panose="02040604050505020304" pitchFamily="18" charset="0"/>
              </a:rPr>
              <a:t>часть ограждения территории МДОУ  (470,00тыс. руб</a:t>
            </a:r>
            <a:r>
              <a:rPr lang="ru-RU" dirty="0" smtClean="0">
                <a:latin typeface="Century" panose="02040604050505020304" pitchFamily="18" charset="0"/>
              </a:rPr>
              <a:t>.). 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2015г</a:t>
            </a:r>
            <a:r>
              <a:rPr lang="ru-RU" dirty="0" smtClean="0">
                <a:latin typeface="Century" panose="02040604050505020304" pitchFamily="18" charset="0"/>
              </a:rPr>
              <a:t>. </a:t>
            </a:r>
            <a:r>
              <a:rPr lang="ru-RU" dirty="0">
                <a:latin typeface="Century" panose="02040604050505020304" pitchFamily="18" charset="0"/>
              </a:rPr>
              <a:t>у</a:t>
            </a:r>
            <a:r>
              <a:rPr lang="ru-RU" dirty="0" smtClean="0">
                <a:latin typeface="Century" panose="02040604050505020304" pitchFamily="18" charset="0"/>
              </a:rPr>
              <a:t>становлена  </a:t>
            </a:r>
            <a:r>
              <a:rPr lang="ru-RU" dirty="0">
                <a:latin typeface="Century" panose="02040604050505020304" pitchFamily="18" charset="0"/>
              </a:rPr>
              <a:t>2 часть ограждения территории МДОУ  (451,55 тыс. руб</a:t>
            </a:r>
            <a:r>
              <a:rPr lang="ru-RU" dirty="0" smtClean="0">
                <a:latin typeface="Century" panose="02040604050505020304" pitchFamily="18" charset="0"/>
              </a:rPr>
              <a:t>.).  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2016г. ремонт младшей группы 2 этажа ( 384.57тыс. руб</a:t>
            </a:r>
            <a:r>
              <a:rPr lang="ru-RU" dirty="0" smtClean="0">
                <a:latin typeface="Century" panose="02040604050505020304" pitchFamily="18" charset="0"/>
              </a:rPr>
              <a:t>.). 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2016г. капитальный ремонт входных в групповые ( 177,49тыс.руб. с экономии</a:t>
            </a:r>
            <a:r>
              <a:rPr lang="ru-RU" dirty="0" smtClean="0">
                <a:latin typeface="Century" panose="02040604050505020304" pitchFamily="18" charset="0"/>
              </a:rPr>
              <a:t>).  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2017г капитальный ремонт спортивного зала, коридора и </a:t>
            </a:r>
            <a:r>
              <a:rPr lang="ru-RU" dirty="0" smtClean="0">
                <a:latin typeface="Century" panose="02040604050505020304" pitchFamily="18" charset="0"/>
              </a:rPr>
              <a:t>санузла </a:t>
            </a:r>
            <a:r>
              <a:rPr lang="ru-RU" dirty="0">
                <a:latin typeface="Century" panose="02040604050505020304" pitchFamily="18" charset="0"/>
              </a:rPr>
              <a:t>( 362,70 тыс.руб.) </a:t>
            </a:r>
            <a:r>
              <a:rPr lang="ru-RU" dirty="0" smtClean="0">
                <a:latin typeface="Century" panose="02040604050505020304" pitchFamily="18" charset="0"/>
              </a:rPr>
              <a:t>.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2017г. </a:t>
            </a:r>
            <a:r>
              <a:rPr lang="ru-RU" dirty="0" smtClean="0">
                <a:latin typeface="Century" panose="02040604050505020304" pitchFamily="18" charset="0"/>
              </a:rPr>
              <a:t>капитальный </a:t>
            </a:r>
            <a:r>
              <a:rPr lang="ru-RU" dirty="0">
                <a:latin typeface="Century" panose="02040604050505020304" pitchFamily="18" charset="0"/>
              </a:rPr>
              <a:t>ремонт актового зала (336.63 тыс.руб</a:t>
            </a:r>
            <a:r>
              <a:rPr lang="ru-RU" dirty="0" smtClean="0">
                <a:latin typeface="Century" panose="02040604050505020304" pitchFamily="18" charset="0"/>
              </a:rPr>
              <a:t>.).  </a:t>
            </a:r>
            <a:endParaRPr lang="ru-RU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К 2017году полностью произведена замена старых окон  на пластиковые стеклопакеты во всем здании ДОУ , за счет работы со спонсорами и депутатами, установлены 2 прогулочных беседки (в сумме 360,00тыс.руб.) </a:t>
            </a:r>
            <a:endParaRPr lang="ru-RU" dirty="0" smtClean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Century" panose="02040604050505020304" pitchFamily="18" charset="0"/>
              </a:rPr>
              <a:t>Подготовлена </a:t>
            </a:r>
            <a:r>
              <a:rPr lang="ru-RU" dirty="0">
                <a:latin typeface="Century" panose="02040604050505020304" pitchFamily="18" charset="0"/>
              </a:rPr>
              <a:t>сметная документация на капитальный ремонт   средней и старшей группы, ремонт центрального эвакуационного выхода, коридора 1 этаж и благоустройства территории ДОУ                     ( порядка- 2500000.00руб.)</a:t>
            </a:r>
          </a:p>
        </p:txBody>
      </p:sp>
    </p:spTree>
    <p:extLst>
      <p:ext uri="{BB962C8B-B14F-4D97-AF65-F5344CB8AC3E}">
        <p14:creationId xmlns:p14="http://schemas.microsoft.com/office/powerpoint/2010/main" val="30747134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37" y="385761"/>
            <a:ext cx="4000500" cy="3000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0650" y="385761"/>
            <a:ext cx="4181474" cy="31361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6227" y="3190874"/>
            <a:ext cx="4521198" cy="33908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3577" y="3190874"/>
            <a:ext cx="4476750" cy="33575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26948" y="431927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Медицинский кабинет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63150" y="3337201"/>
            <a:ext cx="107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Беседка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7539" y="6167437"/>
            <a:ext cx="1019175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Туалет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86075" y="385761"/>
            <a:ext cx="1343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Спальня</a:t>
            </a:r>
            <a:endParaRPr lang="ru-RU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726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361950"/>
            <a:ext cx="5346700" cy="4010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7924" y="2189559"/>
            <a:ext cx="5819775" cy="43648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4448175"/>
            <a:ext cx="450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Century" panose="02040604050505020304" pitchFamily="18" charset="0"/>
              </a:rPr>
              <a:t>Музыкальный зал</a:t>
            </a:r>
            <a:endParaRPr lang="ru-RU" sz="3600" dirty="0">
              <a:latin typeface="Century" panose="020406040505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9075" y="1543228"/>
            <a:ext cx="4105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Century" panose="02040604050505020304" pitchFamily="18" charset="0"/>
              </a:rPr>
              <a:t>Спортивный зал</a:t>
            </a:r>
            <a:endParaRPr lang="ru-RU" sz="36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929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Century" panose="02040604050505020304" pitchFamily="18" charset="0"/>
              </a:rPr>
              <a:t>Приобретено оборудование с 2014-2019год</a:t>
            </a:r>
            <a:endParaRPr lang="ru-RU" sz="36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3899" y="1300163"/>
            <a:ext cx="1096327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" panose="02040604050505020304" pitchFamily="18" charset="0"/>
              </a:rPr>
              <a:t>2014г беседка ДЕ-1 ( 48000.00 руб.)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" panose="02040604050505020304" pitchFamily="18" charset="0"/>
              </a:rPr>
              <a:t>скамейка Змейка И-19 ( 17458,00руб.)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" panose="02040604050505020304" pitchFamily="18" charset="0"/>
              </a:rPr>
              <a:t>2015г. в медицинский кабинет холодильник, ростометр, весы электронные, бактерицидные лампы, стол, шкаф медицинский , шкаф  платяной.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" panose="02040604050505020304" pitchFamily="18" charset="0"/>
              </a:rPr>
              <a:t>2015г.  шкафы </a:t>
            </a:r>
            <a:r>
              <a:rPr lang="ru-RU" sz="2000" dirty="0" smtClean="0">
                <a:latin typeface="Century" panose="02040604050505020304" pitchFamily="18" charset="0"/>
              </a:rPr>
              <a:t>металлические </a:t>
            </a:r>
            <a:r>
              <a:rPr lang="ru-RU" sz="2000" dirty="0">
                <a:latin typeface="Century" panose="02040604050505020304" pitchFamily="18" charset="0"/>
              </a:rPr>
              <a:t>в кол-ве 8 </a:t>
            </a:r>
            <a:r>
              <a:rPr lang="ru-RU" sz="2000" dirty="0" smtClean="0">
                <a:latin typeface="Century" panose="02040604050505020304" pitchFamily="18" charset="0"/>
              </a:rPr>
              <a:t>шт. </a:t>
            </a:r>
            <a:endParaRPr lang="ru-RU" sz="2000" dirty="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" panose="02040604050505020304" pitchFamily="18" charset="0"/>
              </a:rPr>
              <a:t>2016г. холодильное оборудование  на пищеблок , металлические стеллажи для складских помещений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" panose="02040604050505020304" pitchFamily="18" charset="0"/>
              </a:rPr>
              <a:t> 2016г. детское игровое оборудование ( 65100.00руб</a:t>
            </a:r>
            <a:r>
              <a:rPr lang="ru-RU" sz="2000" dirty="0" smtClean="0">
                <a:latin typeface="Century" panose="02040604050505020304" pitchFamily="18" charset="0"/>
              </a:rPr>
              <a:t>.); </a:t>
            </a:r>
            <a:r>
              <a:rPr lang="ru-RU" sz="2000" dirty="0">
                <a:latin typeface="Century" panose="02040604050505020304" pitchFamily="18" charset="0"/>
              </a:rPr>
              <a:t>цифровое фортепиано ( на спонсорские деньги  99900,00руб</a:t>
            </a:r>
            <a:r>
              <a:rPr lang="ru-RU" sz="2000" dirty="0" smtClean="0">
                <a:latin typeface="Century" panose="02040604050505020304" pitchFamily="18" charset="0"/>
              </a:rPr>
              <a:t>.);карусель </a:t>
            </a:r>
            <a:r>
              <a:rPr lang="ru-RU" sz="2000" dirty="0">
                <a:latin typeface="Century" panose="02040604050505020304" pitchFamily="18" charset="0"/>
              </a:rPr>
              <a:t>–К 5 ( 40734,00 руб.) </a:t>
            </a:r>
            <a:r>
              <a:rPr lang="ru-RU" sz="2000" dirty="0" smtClean="0">
                <a:latin typeface="Century" panose="02040604050505020304" pitchFamily="18" charset="0"/>
              </a:rPr>
              <a:t>;балансир </a:t>
            </a:r>
            <a:r>
              <a:rPr lang="ru-RU" sz="2000" dirty="0">
                <a:latin typeface="Century" panose="02040604050505020304" pitchFamily="18" charset="0"/>
              </a:rPr>
              <a:t>МК -20 ( 26371,00руб.) </a:t>
            </a:r>
            <a:r>
              <a:rPr lang="ru-RU" sz="2000" dirty="0" smtClean="0">
                <a:latin typeface="Century" panose="02040604050505020304" pitchFamily="18" charset="0"/>
              </a:rPr>
              <a:t>;игровой </a:t>
            </a:r>
            <a:r>
              <a:rPr lang="ru-RU" sz="2000" dirty="0">
                <a:latin typeface="Century" panose="02040604050505020304" pitchFamily="18" charset="0"/>
              </a:rPr>
              <a:t>комплекс от 3 до 6 лет( спонсорская помощь 89000.00руб</a:t>
            </a:r>
            <a:r>
              <a:rPr lang="ru-RU" sz="2000" dirty="0" smtClean="0">
                <a:latin typeface="Century" panose="02040604050505020304" pitchFamily="18" charset="0"/>
              </a:rPr>
              <a:t>.);песочница </a:t>
            </a:r>
            <a:r>
              <a:rPr lang="ru-RU" sz="2000" dirty="0">
                <a:latin typeface="Century" panose="02040604050505020304" pitchFamily="18" charset="0"/>
              </a:rPr>
              <a:t>( 27458,00руб.)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" panose="02040604050505020304" pitchFamily="18" charset="0"/>
              </a:rPr>
              <a:t>2017г  лестница координационная ( полукруг)  , батут детский , стойка баскетбольная малая, стойка переносная для прыжков, тренажер   «туннель Бегущая по волнам»  </a:t>
            </a:r>
            <a:r>
              <a:rPr lang="ru-RU" sz="2000" dirty="0" smtClean="0">
                <a:latin typeface="Century" panose="02040604050505020304" pitchFamily="18" charset="0"/>
              </a:rPr>
              <a:t>                ( </a:t>
            </a:r>
            <a:r>
              <a:rPr lang="ru-RU" sz="2000" dirty="0">
                <a:latin typeface="Century" panose="02040604050505020304" pitchFamily="18" charset="0"/>
              </a:rPr>
              <a:t>все порядка 22000,00руб</a:t>
            </a:r>
            <a:r>
              <a:rPr lang="ru-RU" sz="2000" dirty="0" smtClean="0">
                <a:latin typeface="Century" panose="02040604050505020304" pitchFamily="18" charset="0"/>
              </a:rPr>
              <a:t>.);МФУ </a:t>
            </a:r>
            <a:r>
              <a:rPr lang="ru-RU" sz="2000" dirty="0">
                <a:latin typeface="Century" panose="02040604050505020304" pitchFamily="18" charset="0"/>
              </a:rPr>
              <a:t>и компьютер  - 40000.00руб.)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" panose="02040604050505020304" pitchFamily="18" charset="0"/>
              </a:rPr>
              <a:t>2018г. МФУ и Ноутбук (для работы бухгалтера – 80000,00руб.)  </a:t>
            </a:r>
          </a:p>
        </p:txBody>
      </p:sp>
    </p:spTree>
    <p:extLst>
      <p:ext uri="{BB962C8B-B14F-4D97-AF65-F5344CB8AC3E}">
        <p14:creationId xmlns:p14="http://schemas.microsoft.com/office/powerpoint/2010/main" val="2705828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724" y="773906"/>
            <a:ext cx="4429125" cy="33218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2149" y="867370"/>
            <a:ext cx="6010275" cy="33807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3500437"/>
            <a:ext cx="4105275" cy="30789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77286" y="4733925"/>
            <a:ext cx="2676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Игровое и мультимедийное оборудование</a:t>
            </a:r>
            <a:endParaRPr lang="ru-RU" sz="2400" b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775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16915" cy="96251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Результаты работы по укреплению нормативно-правовой базы учреждения</a:t>
            </a:r>
            <a:endParaRPr lang="ru-RU" sz="3600" b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855" y="1556238"/>
            <a:ext cx="10190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Получена лицензия на осуществление медицинской деятельности   – 2015г .</a:t>
            </a:r>
          </a:p>
          <a:p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Получена бессрочная лицензия на право ведения образовательной деятельности – 2016г.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856" y="2431170"/>
            <a:ext cx="1019028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Разработала: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Основную образовательную программу  МДОУ "Медновский  детский сад"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 Разработаны и утверждены положения согласно Федеральному закону "Об образовании в Российской Федерации" от 29.12.2012 N 273-ФЗ 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Разработала и утвердила примерное десятидневное меню для детей от 1,5 до 3-х лет и от 3 до 7 лет с полным комплектом технологических карт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Разработала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, привела в соответствие с требованиями должностные инструкции, инструкции по охране труда, технике безопасности, пожарной безопасности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Разработала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комплект документов по работе с персональными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данными 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Разработана новая редакция Устава МДОУ "Медновский  детский сад" в 2015г. 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Разработаны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положения по деятельности ДОУ, стимулированию труда работников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Разработана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новая редакция Коллективного договора, Правил внутреннего трудового распорядка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Разработан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Century" panose="02040604050505020304" pitchFamily="18" charset="0"/>
              </a:rPr>
              <a:t>комплект документов по аттестации на соответствие должности педагогических работников МДОУ "Медновский детский сад"</a:t>
            </a:r>
          </a:p>
        </p:txBody>
      </p:sp>
    </p:spTree>
    <p:extLst>
      <p:ext uri="{BB962C8B-B14F-4D97-AF65-F5344CB8AC3E}">
        <p14:creationId xmlns:p14="http://schemas.microsoft.com/office/powerpoint/2010/main" val="28302484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Century" panose="02040604050505020304" pitchFamily="18" charset="0"/>
              </a:rPr>
              <a:t>Результаты работы по комплексной безопасности учреждения</a:t>
            </a:r>
            <a:endParaRPr lang="ru-RU" sz="36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0899" y="1345223"/>
            <a:ext cx="44313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Главной целью охраны жизни и здоровья детей в МДОУ « Медновский  детский сад» является создание и обеспечение здоровых и безопасных условий, сохранение жизни и здоровья воспитанников в процессе воспитания и </a:t>
            </a:r>
            <a:r>
              <a:rPr lang="ru-RU">
                <a:latin typeface="Century" panose="02040604050505020304" pitchFamily="18" charset="0"/>
              </a:rPr>
              <a:t>организованного </a:t>
            </a:r>
            <a:r>
              <a:rPr lang="ru-RU" smtClean="0">
                <a:latin typeface="Century" panose="02040604050505020304" pitchFamily="18" charset="0"/>
              </a:rPr>
              <a:t>отдыха.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5124" y="2522861"/>
            <a:ext cx="640959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entury" panose="02040604050505020304" pitchFamily="18" charset="0"/>
              </a:rPr>
              <a:t>Перечень мероприятий по комплексной безопасности ДОУ </a:t>
            </a:r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1.           Мероприятия антитеррористической защищенности</a:t>
            </a:r>
          </a:p>
          <a:p>
            <a:r>
              <a:rPr lang="ru-RU" sz="1600" dirty="0">
                <a:latin typeface="Century" panose="02040604050505020304" pitchFamily="18" charset="0"/>
              </a:rPr>
              <a:t>2.           Организация охраны здания и территории</a:t>
            </a:r>
          </a:p>
          <a:p>
            <a:r>
              <a:rPr lang="ru-RU" sz="1600" dirty="0">
                <a:latin typeface="Century" panose="02040604050505020304" pitchFamily="18" charset="0"/>
              </a:rPr>
              <a:t>3.           Плановые мероприятия по гражданской обороне</a:t>
            </a:r>
          </a:p>
          <a:p>
            <a:r>
              <a:rPr lang="ru-RU" sz="1600" dirty="0">
                <a:latin typeface="Century" panose="02040604050505020304" pitchFamily="18" charset="0"/>
              </a:rPr>
              <a:t>4.           Выполнение норм пожарной безопасности</a:t>
            </a:r>
          </a:p>
          <a:p>
            <a:r>
              <a:rPr lang="ru-RU" sz="1600" dirty="0">
                <a:latin typeface="Century" panose="02040604050505020304" pitchFamily="18" charset="0"/>
              </a:rPr>
              <a:t>5.           Выполнение требований  по электробезопасности</a:t>
            </a:r>
          </a:p>
          <a:p>
            <a:r>
              <a:rPr lang="ru-RU" sz="1600" dirty="0">
                <a:latin typeface="Century" panose="02040604050505020304" pitchFamily="18" charset="0"/>
              </a:rPr>
              <a:t>6.           Плановые мероприятия в области охраны труда</a:t>
            </a:r>
          </a:p>
          <a:p>
            <a:r>
              <a:rPr lang="ru-RU" sz="1600" dirty="0">
                <a:latin typeface="Century" panose="02040604050505020304" pitchFamily="18" charset="0"/>
              </a:rPr>
              <a:t>7.           Выполнение норм санитарно-эпидемиологической безопасности</a:t>
            </a:r>
          </a:p>
          <a:p>
            <a:r>
              <a:rPr lang="ru-RU" sz="1600" dirty="0">
                <a:latin typeface="Century" panose="02040604050505020304" pitchFamily="18" charset="0"/>
              </a:rPr>
              <a:t>8.           Профилактика дорожно-транспортного травматизма</a:t>
            </a:r>
          </a:p>
          <a:p>
            <a:r>
              <a:rPr lang="ru-RU" sz="1600" dirty="0">
                <a:latin typeface="Century" panose="02040604050505020304" pitchFamily="18" charset="0"/>
              </a:rPr>
              <a:t>9.           Обеспечение безопасной эксплуатации инженерных коммуникаций</a:t>
            </a:r>
          </a:p>
          <a:p>
            <a:r>
              <a:rPr lang="ru-RU" sz="1600" dirty="0">
                <a:latin typeface="Century" panose="02040604050505020304" pitchFamily="18" charset="0"/>
              </a:rPr>
              <a:t>10.       Оперативное взаимодействие с правоохранительными органами, структурами и службами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53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5817" y="0"/>
            <a:ext cx="6594231" cy="1325563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Century" panose="02040604050505020304" pitchFamily="18" charset="0"/>
              </a:rPr>
              <a:t>Результаты проверок</a:t>
            </a:r>
            <a:endParaRPr lang="ru-RU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373" y="1439008"/>
            <a:ext cx="113772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В 2016г. пройдена  БЕЗ ЗАМЕЧАНИЙ  плановая выездная проверка Министерства образования Тверской области соблюдения законодательства Российской Федерации в сфере образования в части соблюдения требований к условиям реализации основной образовательной программы дошкольного образования.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2016г.  проведена  БЕЗ ЗАМЕЧАНИЙ  плановая проверка центральным управлением   Росстехнадзора  по энергоэффективности  ДОУ.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2017г проведена   БЕЗ ЗАМЕЧАНИЙ  плановая проверка УО Калининского </a:t>
            </a:r>
            <a:r>
              <a:rPr lang="ru-RU" dirty="0" smtClean="0">
                <a:latin typeface="Century" panose="02040604050505020304" pitchFamily="18" charset="0"/>
              </a:rPr>
              <a:t>района  «Организация </a:t>
            </a:r>
            <a:r>
              <a:rPr lang="ru-RU" dirty="0">
                <a:latin typeface="Century" panose="02040604050505020304" pitchFamily="18" charset="0"/>
              </a:rPr>
              <a:t>услуги присмотра и ухода».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2017г.  проведена БЕЗ ЗАМЕЧАНИЙ внеплановая проверка « Контроль за организацией закупок».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2018г.  проведена БЕЗ ЗАМЕЧАНИЙ  плановая проверка УО Калининского </a:t>
            </a:r>
            <a:r>
              <a:rPr lang="ru-RU" dirty="0" smtClean="0">
                <a:latin typeface="Century" panose="02040604050505020304" pitchFamily="18" charset="0"/>
              </a:rPr>
              <a:t>района  </a:t>
            </a:r>
            <a:r>
              <a:rPr lang="ru-RU" dirty="0">
                <a:latin typeface="Century" panose="02040604050505020304" pitchFamily="18" charset="0"/>
              </a:rPr>
              <a:t>« Контроль исполнения трудового законодательства».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 2018 г. проведен БЕЗ ЗАМЕЧАНИЙ  внеплановый мониторинг независимой экспертизы по поручению президента  РФ.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2019  пройдена </a:t>
            </a:r>
            <a:r>
              <a:rPr lang="ru-RU" dirty="0" smtClean="0">
                <a:latin typeface="Century" panose="02040604050505020304" pitchFamily="18" charset="0"/>
              </a:rPr>
              <a:t>БЕЗ ЗАМЕЧАНИЙ </a:t>
            </a:r>
            <a:r>
              <a:rPr lang="ru-RU" dirty="0">
                <a:latin typeface="Century" panose="02040604050505020304" pitchFamily="18" charset="0"/>
              </a:rPr>
              <a:t>плановая выездная проверка Министерства образования Тверской области соблюдения законодательства Российской Федерации в сфере образования в части « Лицензионный контроль»    </a:t>
            </a:r>
          </a:p>
        </p:txBody>
      </p:sp>
    </p:spTree>
    <p:extLst>
      <p:ext uri="{BB962C8B-B14F-4D97-AF65-F5344CB8AC3E}">
        <p14:creationId xmlns:p14="http://schemas.microsoft.com/office/powerpoint/2010/main" val="22279302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454" y="1338262"/>
            <a:ext cx="6038850" cy="4529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647852" y="1685331"/>
            <a:ext cx="5962652" cy="3353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6450" y="504825"/>
            <a:ext cx="4914900" cy="666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Century" panose="02040604050505020304" pitchFamily="18" charset="0"/>
              </a:rPr>
              <a:t>Методическая работа</a:t>
            </a:r>
            <a:endParaRPr lang="ru-RU" sz="36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20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560" y="534867"/>
            <a:ext cx="7707923" cy="402077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entury" panose="02040604050505020304" pitchFamily="18" charset="0"/>
              </a:rPr>
              <a:t>Смирнова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Century" panose="02040604050505020304" pitchFamily="18" charset="0"/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Century" panose="02040604050505020304" pitchFamily="18" charset="0"/>
              </a:rPr>
            </a:br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Century" panose="02040604050505020304" pitchFamily="18" charset="0"/>
              </a:rPr>
              <a:t>Елена</a:t>
            </a:r>
            <a:b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Century" panose="02040604050505020304" pitchFamily="18" charset="0"/>
              </a:rPr>
            </a:br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Century" panose="02040604050505020304" pitchFamily="18" charset="0"/>
              </a:rPr>
              <a:t>Александровна</a:t>
            </a:r>
            <a:r>
              <a:rPr lang="ru-RU" dirty="0">
                <a:latin typeface="Century" panose="02040604050505020304" pitchFamily="18" charset="0"/>
              </a:rPr>
              <a:t/>
            </a:r>
            <a:br>
              <a:rPr lang="ru-RU" dirty="0">
                <a:latin typeface="Century" panose="02040604050505020304" pitchFamily="18" charset="0"/>
              </a:rPr>
            </a:br>
            <a:r>
              <a:rPr lang="ru-RU" dirty="0" smtClean="0">
                <a:latin typeface="Century" panose="02040604050505020304" pitchFamily="18" charset="0"/>
              </a:rPr>
              <a:t/>
            </a:r>
            <a:br>
              <a:rPr lang="ru-RU" dirty="0" smtClean="0">
                <a:latin typeface="Century" panose="02040604050505020304" pitchFamily="18" charset="0"/>
              </a:rPr>
            </a:br>
            <a:r>
              <a:rPr lang="ru-RU" sz="3600" dirty="0" smtClean="0">
                <a:latin typeface="Century" panose="02040604050505020304" pitchFamily="18" charset="0"/>
              </a:rPr>
              <a:t>Заведующий </a:t>
            </a:r>
            <a:br>
              <a:rPr lang="ru-RU" sz="3600" dirty="0" smtClean="0">
                <a:latin typeface="Century" panose="02040604050505020304" pitchFamily="18" charset="0"/>
              </a:rPr>
            </a:br>
            <a:r>
              <a:rPr lang="ru-RU" sz="3600" dirty="0" err="1" smtClean="0">
                <a:latin typeface="Century" panose="02040604050505020304" pitchFamily="18" charset="0"/>
              </a:rPr>
              <a:t>МДОУ«Медновский</a:t>
            </a:r>
            <a:r>
              <a:rPr lang="ru-RU" sz="3600" dirty="0" smtClean="0">
                <a:latin typeface="Century" panose="02040604050505020304" pitchFamily="18" charset="0"/>
              </a:rPr>
              <a:t> </a:t>
            </a:r>
            <a:r>
              <a:rPr lang="ru-RU" sz="3600" dirty="0">
                <a:latin typeface="Century" panose="02040604050505020304" pitchFamily="18" charset="0"/>
              </a:rPr>
              <a:t>детский сад»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262231" y="1669000"/>
            <a:ext cx="5500906" cy="34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5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6668" y="448407"/>
            <a:ext cx="105595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Century" panose="02040604050505020304" pitchFamily="18" charset="0"/>
              </a:rPr>
              <a:t>Педагогический коллектив принимал  участие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в районных методических объединениях для воспитателей;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в 2014 году заняли первое  место в районном конкурсе «Воспитатель года-2014»,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в 2015году получили приз зрительских симпатий в районном  конкурсе « </a:t>
            </a:r>
            <a:r>
              <a:rPr lang="ru-RU" dirty="0" smtClean="0">
                <a:latin typeface="Century" panose="02040604050505020304" pitchFamily="18" charset="0"/>
              </a:rPr>
              <a:t>Весенний </a:t>
            </a:r>
            <a:r>
              <a:rPr lang="ru-RU" dirty="0">
                <a:latin typeface="Century" panose="02040604050505020304" pitchFamily="18" charset="0"/>
              </a:rPr>
              <a:t>перезвон»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2015 году получили диплом Всероссийского творческого конкурса «Новогодний коллаж»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2015г. П</a:t>
            </a:r>
            <a:r>
              <a:rPr lang="ru-RU" dirty="0" smtClean="0">
                <a:latin typeface="Century" panose="02040604050505020304" pitchFamily="18" charset="0"/>
              </a:rPr>
              <a:t>олучил </a:t>
            </a:r>
            <a:r>
              <a:rPr lang="ru-RU" dirty="0">
                <a:latin typeface="Century" panose="02040604050505020304" pitchFamily="18" charset="0"/>
              </a:rPr>
              <a:t>сертификат  Всероссийской  научно –практической конференции                          « Профессиональное развитие педагогов: теория и практика»  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В 2016г. Принял участие в  международный конкурс детского творчества « Летнее вдохновение»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2018г. активное участие  во  Всероссийской акции « Спаси дерево»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2018г. Принял участие в районном  конкурс рисунков « Непобедимая и легендарная»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 в 2019г   приняли активное участие  в  районном спортивном фестивале  « Зимние забавы»   </a:t>
            </a:r>
          </a:p>
        </p:txBody>
      </p:sp>
    </p:spTree>
    <p:extLst>
      <p:ext uri="{BB962C8B-B14F-4D97-AF65-F5344CB8AC3E}">
        <p14:creationId xmlns:p14="http://schemas.microsoft.com/office/powerpoint/2010/main" val="3038118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425" y="333374"/>
            <a:ext cx="5667375" cy="42505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6849" y="1678781"/>
            <a:ext cx="6562725" cy="49220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77025" y="409575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Торжественные мероприятия и развлечения</a:t>
            </a:r>
            <a:endParaRPr lang="ru-RU" sz="2800" b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92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26523" y="389059"/>
            <a:ext cx="77606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Как руководитель, </a:t>
            </a:r>
            <a:r>
              <a:rPr lang="ru-RU" dirty="0">
                <a:latin typeface="Century" panose="02040604050505020304" pitchFamily="18" charset="0"/>
              </a:rPr>
              <a:t> личным примером   </a:t>
            </a:r>
            <a:r>
              <a:rPr lang="ru-RU" dirty="0" smtClean="0">
                <a:latin typeface="Century" panose="02040604050505020304" pitchFamily="18" charset="0"/>
              </a:rPr>
              <a:t>создаю </a:t>
            </a:r>
            <a:r>
              <a:rPr lang="ru-RU" dirty="0">
                <a:latin typeface="Century" panose="02040604050505020304" pitchFamily="18" charset="0"/>
              </a:rPr>
              <a:t>условия </a:t>
            </a:r>
            <a:r>
              <a:rPr lang="ru-RU" dirty="0" smtClean="0">
                <a:latin typeface="Century" panose="02040604050505020304" pitchFamily="18" charset="0"/>
              </a:rPr>
              <a:t> </a:t>
            </a:r>
            <a:r>
              <a:rPr lang="ru-RU" dirty="0">
                <a:latin typeface="Century" panose="02040604050505020304" pitchFamily="18" charset="0"/>
              </a:rPr>
              <a:t>для  профессиональной и творческой   деятельности </a:t>
            </a:r>
            <a:r>
              <a:rPr lang="ru-RU" dirty="0" smtClean="0">
                <a:latin typeface="Century" panose="02040604050505020304" pitchFamily="18" charset="0"/>
              </a:rPr>
              <a:t>ДОУ. </a:t>
            </a:r>
          </a:p>
          <a:p>
            <a:r>
              <a:rPr lang="ru-RU" dirty="0" smtClean="0">
                <a:latin typeface="Century" panose="02040604050505020304" pitchFamily="18" charset="0"/>
              </a:rPr>
              <a:t>Дом </a:t>
            </a:r>
            <a:r>
              <a:rPr lang="ru-RU" dirty="0">
                <a:latin typeface="Century" panose="02040604050505020304" pitchFamily="18" charset="0"/>
              </a:rPr>
              <a:t>должен быть чистым и уютным, а его обитатели гостеприимными, хлебосольными, радушными людьми. А иначе нельзя, ведь в этом доме создается  будущее нашей России. </a:t>
            </a:r>
            <a:r>
              <a:rPr lang="ru-RU" dirty="0"/>
              <a:t>  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499" y="2073083"/>
            <a:ext cx="3130062" cy="43892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6851" y="2073083"/>
            <a:ext cx="3104433" cy="43892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4054" y="2073082"/>
            <a:ext cx="3110292" cy="445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1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15" y="386860"/>
            <a:ext cx="3727937" cy="27959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062" y="3848466"/>
            <a:ext cx="4642338" cy="2611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579215" y="1772872"/>
            <a:ext cx="3725984" cy="27944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868" y="260654"/>
            <a:ext cx="3896212" cy="2922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37773" y="3816106"/>
            <a:ext cx="3245339" cy="24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39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409576"/>
            <a:ext cx="5486400" cy="4114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7375" y="3067051"/>
            <a:ext cx="6096000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1326" y="768817"/>
            <a:ext cx="5191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Century" panose="02040604050505020304" pitchFamily="18" charset="0"/>
              </a:rPr>
              <a:t>Работа с родителями</a:t>
            </a:r>
            <a:endParaRPr lang="ru-RU" sz="36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91326" y="1752600"/>
            <a:ext cx="461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Родители активно участвуют в жизни нашего учреждения</a:t>
            </a:r>
            <a:endParaRPr lang="ru-RU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043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75" y="685800"/>
            <a:ext cx="5266267" cy="29622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05271" y="1710004"/>
            <a:ext cx="5596469" cy="31480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4450" y="4591050"/>
            <a:ext cx="550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Родители активно помогают и с благоустройством нашей территории</a:t>
            </a:r>
            <a:endParaRPr lang="ru-RU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650" y="190500"/>
            <a:ext cx="5937250" cy="44529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25" y="1924229"/>
            <a:ext cx="5667375" cy="42505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90726" y="457200"/>
            <a:ext cx="3295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Century" panose="02040604050505020304" pitchFamily="18" charset="0"/>
              </a:rPr>
              <a:t>Социальное партнерство</a:t>
            </a:r>
            <a:endParaRPr lang="ru-RU" sz="36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0300" y="4910138"/>
            <a:ext cx="5572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Наше учреждение плодотворно сотрудничает с администрацией села, школой, школой искусств, больницей, </a:t>
            </a:r>
            <a:r>
              <a:rPr lang="ru-RU" dirty="0" err="1" smtClean="0">
                <a:latin typeface="Century" panose="02040604050505020304" pitchFamily="18" charset="0"/>
              </a:rPr>
              <a:t>библиотекой,Домом</a:t>
            </a:r>
            <a:r>
              <a:rPr lang="ru-RU" dirty="0" smtClean="0">
                <a:latin typeface="Century" panose="02040604050505020304" pitchFamily="18" charset="0"/>
              </a:rPr>
              <a:t> культуры и пожарной частью</a:t>
            </a:r>
            <a:endParaRPr lang="ru-RU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338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3938" y="2158755"/>
            <a:ext cx="5269523" cy="3519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790" y="618070"/>
            <a:ext cx="4636477" cy="34773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39654" y="1661746"/>
            <a:ext cx="1743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Библиотека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7300" y="4255477"/>
            <a:ext cx="319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Мемориал «Медное»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009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1954" y="284746"/>
            <a:ext cx="69195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entury" panose="02040604050505020304" pitchFamily="18" charset="0"/>
              </a:rPr>
              <a:t>Я не верю, что люди не </a:t>
            </a:r>
            <a:r>
              <a:rPr lang="ru-RU" sz="1600" dirty="0" smtClean="0">
                <a:latin typeface="Century" panose="02040604050505020304" pitchFamily="18" charset="0"/>
              </a:rPr>
              <a:t>птицы,</a:t>
            </a:r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Я не верю, что нам не </a:t>
            </a:r>
            <a:r>
              <a:rPr lang="ru-RU" sz="1600" dirty="0" smtClean="0">
                <a:latin typeface="Century" panose="02040604050505020304" pitchFamily="18" charset="0"/>
              </a:rPr>
              <a:t>летать.</a:t>
            </a:r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Каждый может и должен стремиться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И любить, и творить, и </a:t>
            </a:r>
            <a:r>
              <a:rPr lang="ru-RU" sz="1600" dirty="0" smtClean="0">
                <a:latin typeface="Century" panose="02040604050505020304" pitchFamily="18" charset="0"/>
              </a:rPr>
              <a:t>дерзать.</a:t>
            </a:r>
            <a:endParaRPr lang="ru-RU" sz="1600" dirty="0">
              <a:latin typeface="Century" panose="02040604050505020304" pitchFamily="18" charset="0"/>
            </a:endParaRPr>
          </a:p>
          <a:p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Я не верю, что день проживая,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Мы не дарим чуть-чуть доброты.</a:t>
            </a:r>
          </a:p>
          <a:p>
            <a:r>
              <a:rPr lang="ru-RU" sz="1600" dirty="0">
                <a:latin typeface="Century" panose="02040604050505020304" pitchFamily="18" charset="0"/>
              </a:rPr>
              <a:t>Я не верю, что жизнь такая,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Где не сбудутся наши мечты.</a:t>
            </a:r>
          </a:p>
          <a:p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Я не верю, что наши заботы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Не оставят в их душах следа.</a:t>
            </a:r>
          </a:p>
          <a:p>
            <a:r>
              <a:rPr lang="ru-RU" sz="1600" dirty="0">
                <a:latin typeface="Century" panose="02040604050505020304" pitchFamily="18" charset="0"/>
              </a:rPr>
              <a:t>Я не верю, что милые дети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Позабудут меня навсегда.</a:t>
            </a:r>
          </a:p>
          <a:p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Но я верю, что в этом мире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Все непросто бывает порой.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И помочь им – девчонкам, мальчишкам</a:t>
            </a:r>
          </a:p>
          <a:p>
            <a:r>
              <a:rPr lang="ru-RU" sz="1600" dirty="0">
                <a:latin typeface="Century" panose="02040604050505020304" pitchFamily="18" charset="0"/>
              </a:rPr>
              <a:t>Я готова, рискуя </a:t>
            </a:r>
            <a:r>
              <a:rPr lang="ru-RU" sz="1600" dirty="0" smtClean="0">
                <a:latin typeface="Century" panose="02040604050505020304" pitchFamily="18" charset="0"/>
              </a:rPr>
              <a:t>собой.</a:t>
            </a:r>
            <a:endParaRPr lang="ru-RU" sz="1600" dirty="0">
              <a:latin typeface="Century" panose="02040604050505020304" pitchFamily="18" charset="0"/>
            </a:endParaRPr>
          </a:p>
          <a:p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Уберечь от невзгод и </a:t>
            </a:r>
            <a:r>
              <a:rPr lang="ru-RU" sz="1600" dirty="0" smtClean="0">
                <a:latin typeface="Century" panose="02040604050505020304" pitchFamily="18" charset="0"/>
              </a:rPr>
              <a:t>печали,</a:t>
            </a:r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Распахнув два </a:t>
            </a:r>
            <a:r>
              <a:rPr lang="ru-RU" sz="1600">
                <a:latin typeface="Century" panose="02040604050505020304" pitchFamily="18" charset="0"/>
              </a:rPr>
              <a:t>огромных </a:t>
            </a:r>
            <a:r>
              <a:rPr lang="ru-RU" sz="1600" smtClean="0">
                <a:latin typeface="Century" panose="02040604050505020304" pitchFamily="18" charset="0"/>
              </a:rPr>
              <a:t>крыла,</a:t>
            </a:r>
            <a:endParaRPr lang="ru-RU" sz="1600" dirty="0">
              <a:latin typeface="Century" panose="02040604050505020304" pitchFamily="18" charset="0"/>
            </a:endParaRPr>
          </a:p>
          <a:p>
            <a:r>
              <a:rPr lang="ru-RU" sz="1600" dirty="0">
                <a:latin typeface="Century" panose="02040604050505020304" pitchFamily="18" charset="0"/>
              </a:rPr>
              <a:t>Как большая прекрасная птица.</a:t>
            </a:r>
          </a:p>
          <a:p>
            <a:r>
              <a:rPr lang="ru-RU" sz="1600" dirty="0">
                <a:latin typeface="Century" panose="02040604050505020304" pitchFamily="18" charset="0"/>
              </a:rPr>
              <a:t>Мне поверьте! Ведь я же права</a:t>
            </a:r>
            <a:r>
              <a:rPr lang="ru-RU" sz="1600" dirty="0" smtClean="0">
                <a:latin typeface="Century" panose="02040604050505020304" pitchFamily="18" charset="0"/>
              </a:rPr>
              <a:t>!                    Автор: Смирнова Е.А.</a:t>
            </a:r>
            <a:endParaRPr lang="ru-RU" sz="16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85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316522"/>
            <a:ext cx="11157437" cy="585567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                               Образование</a:t>
            </a:r>
            <a:r>
              <a:rPr lang="ru-RU" sz="3600" dirty="0" smtClean="0">
                <a:latin typeface="Century" panose="02040604050505020304" pitchFamily="18" charset="0"/>
              </a:rPr>
              <a:t/>
            </a:r>
            <a:br>
              <a:rPr lang="ru-RU" sz="3600" dirty="0" smtClean="0">
                <a:latin typeface="Century" panose="02040604050505020304" pitchFamily="18" charset="0"/>
              </a:rPr>
            </a:br>
            <a:r>
              <a:rPr lang="ru-RU" sz="3600" dirty="0" smtClean="0">
                <a:latin typeface="Century" panose="02040604050505020304" pitchFamily="18" charset="0"/>
              </a:rPr>
              <a:t>1</a:t>
            </a:r>
            <a:r>
              <a:rPr lang="ru-RU" sz="3600" dirty="0">
                <a:latin typeface="Century" panose="02040604050505020304" pitchFamily="18" charset="0"/>
              </a:rPr>
              <a:t>. Среднее- профессиональное </a:t>
            </a:r>
            <a:r>
              <a:rPr lang="ru-RU" sz="3600" dirty="0" smtClean="0">
                <a:latin typeface="Century" panose="02040604050505020304" pitchFamily="18" charset="0"/>
              </a:rPr>
              <a:t>- </a:t>
            </a:r>
            <a:r>
              <a:rPr lang="ru-RU" sz="3600" dirty="0" err="1" smtClean="0">
                <a:latin typeface="Century" panose="02040604050505020304" pitchFamily="18" charset="0"/>
              </a:rPr>
              <a:t>Торжокское</a:t>
            </a:r>
            <a:r>
              <a:rPr lang="ru-RU" sz="3600" dirty="0" smtClean="0">
                <a:latin typeface="Century" panose="02040604050505020304" pitchFamily="18" charset="0"/>
              </a:rPr>
              <a:t> </a:t>
            </a:r>
            <a:r>
              <a:rPr lang="ru-RU" sz="3600" dirty="0">
                <a:latin typeface="Century" panose="02040604050505020304" pitchFamily="18" charset="0"/>
              </a:rPr>
              <a:t>ордена Трудового Красного Знамени педагогическое  училище. </a:t>
            </a:r>
            <a:r>
              <a:rPr lang="ru-RU" sz="3600" dirty="0" smtClean="0">
                <a:latin typeface="Century" panose="02040604050505020304" pitchFamily="18" charset="0"/>
              </a:rPr>
              <a:t/>
            </a:r>
            <a:br>
              <a:rPr lang="ru-RU" sz="3600" dirty="0" smtClean="0">
                <a:latin typeface="Century" panose="02040604050505020304" pitchFamily="18" charset="0"/>
              </a:rPr>
            </a:br>
            <a:r>
              <a:rPr lang="ru-RU" sz="3600" dirty="0" smtClean="0">
                <a:latin typeface="Century" panose="02040604050505020304" pitchFamily="18" charset="0"/>
              </a:rPr>
              <a:t>Специальность – </a:t>
            </a:r>
            <a:r>
              <a:rPr lang="ru-RU" sz="3600" dirty="0">
                <a:latin typeface="Century" panose="02040604050505020304" pitchFamily="18" charset="0"/>
              </a:rPr>
              <a:t>п</a:t>
            </a:r>
            <a:r>
              <a:rPr lang="ru-RU" sz="3600" dirty="0" smtClean="0">
                <a:latin typeface="Century" panose="02040604050505020304" pitchFamily="18" charset="0"/>
              </a:rPr>
              <a:t>реподавание </a:t>
            </a:r>
            <a:r>
              <a:rPr lang="ru-RU" sz="3600" dirty="0">
                <a:latin typeface="Century" panose="02040604050505020304" pitchFamily="18" charset="0"/>
              </a:rPr>
              <a:t>в начальных классах общеобразовательной школы (учитель начальных классов</a:t>
            </a:r>
            <a:r>
              <a:rPr lang="ru-RU" sz="3600" dirty="0" smtClean="0">
                <a:latin typeface="Century" panose="02040604050505020304" pitchFamily="18" charset="0"/>
              </a:rPr>
              <a:t>). </a:t>
            </a:r>
            <a:r>
              <a:rPr lang="ru-RU" sz="3600" dirty="0">
                <a:latin typeface="Century" panose="02040604050505020304" pitchFamily="18" charset="0"/>
              </a:rPr>
              <a:t/>
            </a:r>
            <a:br>
              <a:rPr lang="ru-RU" sz="3600" dirty="0">
                <a:latin typeface="Century" panose="02040604050505020304" pitchFamily="18" charset="0"/>
              </a:rPr>
            </a:br>
            <a:r>
              <a:rPr lang="ru-RU" sz="3600" dirty="0">
                <a:latin typeface="Century" panose="02040604050505020304" pitchFamily="18" charset="0"/>
              </a:rPr>
              <a:t>2. Высшее </a:t>
            </a:r>
            <a:r>
              <a:rPr lang="ru-RU" sz="3600" dirty="0" smtClean="0">
                <a:latin typeface="Century" panose="02040604050505020304" pitchFamily="18" charset="0"/>
              </a:rPr>
              <a:t>- ЧОУВО </a:t>
            </a:r>
            <a:r>
              <a:rPr lang="ru-RU" sz="3600" dirty="0">
                <a:latin typeface="Century" panose="02040604050505020304" pitchFamily="18" charset="0"/>
              </a:rPr>
              <a:t>« Институт  «</a:t>
            </a:r>
            <a:r>
              <a:rPr lang="ru-RU" sz="3600" dirty="0" err="1">
                <a:latin typeface="Century" panose="02040604050505020304" pitchFamily="18" charset="0"/>
              </a:rPr>
              <a:t>Верхневолжье</a:t>
            </a:r>
            <a:r>
              <a:rPr lang="ru-RU" sz="3600" dirty="0" smtClean="0">
                <a:latin typeface="Century" panose="02040604050505020304" pitchFamily="18" charset="0"/>
              </a:rPr>
              <a:t>». Программа </a:t>
            </a:r>
            <a:r>
              <a:rPr lang="ru-RU" sz="3600" dirty="0" err="1" smtClean="0">
                <a:latin typeface="Century" panose="02040604050505020304" pitchFamily="18" charset="0"/>
              </a:rPr>
              <a:t>бакалавриата</a:t>
            </a:r>
            <a:r>
              <a:rPr lang="ru-RU" sz="3600" dirty="0" smtClean="0">
                <a:latin typeface="Century" panose="02040604050505020304" pitchFamily="18" charset="0"/>
              </a:rPr>
              <a:t> по направлению подготовки Менеджмент (квалификация бакалавр). </a:t>
            </a:r>
            <a:endParaRPr lang="ru-RU" sz="36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701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8923" y="274099"/>
            <a:ext cx="3930162" cy="983201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Century" panose="02040604050505020304" pitchFamily="18" charset="0"/>
              </a:rPr>
              <a:t>Дополнительное образование</a:t>
            </a:r>
            <a:endParaRPr lang="ru-RU" sz="36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39" y="1457600"/>
            <a:ext cx="3226778" cy="44301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399773" y="169947"/>
            <a:ext cx="3033604" cy="4164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477784" y="3303843"/>
            <a:ext cx="2877582" cy="40197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75549" y="1402923"/>
            <a:ext cx="35520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2016 год ЗАО «</a:t>
            </a:r>
            <a:r>
              <a:rPr lang="ru-RU" dirty="0" err="1">
                <a:latin typeface="Century" panose="02040604050505020304" pitchFamily="18" charset="0"/>
              </a:rPr>
              <a:t>ИРТех</a:t>
            </a:r>
            <a:r>
              <a:rPr lang="ru-RU" dirty="0">
                <a:latin typeface="Century" panose="02040604050505020304" pitchFamily="18" charset="0"/>
              </a:rPr>
              <a:t>» -  работа с автоматизированной информационной системой «Сетевой </a:t>
            </a:r>
            <a:r>
              <a:rPr lang="ru-RU" dirty="0" smtClean="0">
                <a:latin typeface="Century" panose="02040604050505020304" pitchFamily="18" charset="0"/>
              </a:rPr>
              <a:t>Город. «Образование</a:t>
            </a:r>
            <a:r>
              <a:rPr lang="ru-RU" dirty="0">
                <a:latin typeface="Century" panose="02040604050505020304" pitchFamily="18" charset="0"/>
              </a:rPr>
              <a:t>». </a:t>
            </a:r>
            <a:endParaRPr lang="ru-RU" dirty="0" smtClean="0">
              <a:latin typeface="Century" panose="02040604050505020304" pitchFamily="18" charset="0"/>
            </a:endParaRPr>
          </a:p>
          <a:p>
            <a:r>
              <a:rPr lang="ru-RU" dirty="0">
                <a:latin typeface="Century" panose="02040604050505020304" pitchFamily="18" charset="0"/>
              </a:rPr>
              <a:t>2017 год – АНОДПО </a:t>
            </a:r>
            <a:r>
              <a:rPr lang="ru-RU" dirty="0" smtClean="0">
                <a:latin typeface="Century" panose="02040604050505020304" pitchFamily="18" charset="0"/>
              </a:rPr>
              <a:t>                       </a:t>
            </a:r>
          </a:p>
          <a:p>
            <a:r>
              <a:rPr lang="ru-RU" dirty="0" smtClean="0">
                <a:latin typeface="Century" panose="02040604050505020304" pitchFamily="18" charset="0"/>
              </a:rPr>
              <a:t>« </a:t>
            </a:r>
            <a:r>
              <a:rPr lang="ru-RU" dirty="0">
                <a:latin typeface="Century" panose="02040604050505020304" pitchFamily="18" charset="0"/>
              </a:rPr>
              <a:t>Межрегиональная академия повышения квалификации»  - контрактный </a:t>
            </a:r>
            <a:r>
              <a:rPr lang="ru-RU" dirty="0" smtClean="0">
                <a:latin typeface="Century" panose="02040604050505020304" pitchFamily="18" charset="0"/>
              </a:rPr>
              <a:t>управляющий</a:t>
            </a:r>
          </a:p>
          <a:p>
            <a:r>
              <a:rPr lang="ru-RU" dirty="0" smtClean="0">
                <a:latin typeface="Century" panose="02040604050505020304" pitchFamily="18" charset="0"/>
              </a:rPr>
              <a:t> </a:t>
            </a:r>
            <a:r>
              <a:rPr lang="ru-RU" dirty="0">
                <a:latin typeface="Century" panose="02040604050505020304" pitchFamily="18" charset="0"/>
              </a:rPr>
              <a:t>( специалист – эксперт в сфере закупок).</a:t>
            </a:r>
          </a:p>
          <a:p>
            <a:r>
              <a:rPr lang="ru-RU" dirty="0">
                <a:latin typeface="Century" panose="02040604050505020304" pitchFamily="18" charset="0"/>
              </a:rPr>
              <a:t>2018 год - АНОДПО «Учебный цент охраны труда Тверской области»: </a:t>
            </a:r>
          </a:p>
          <a:p>
            <a:r>
              <a:rPr lang="ru-RU" dirty="0">
                <a:latin typeface="Century" panose="02040604050505020304" pitchFamily="18" charset="0"/>
              </a:rPr>
              <a:t>ОТ, ПБ, ГО и ЧС.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1021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3126" y="4323374"/>
            <a:ext cx="7658652" cy="18923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Century" panose="02040604050505020304" pitchFamily="18" charset="0"/>
              </a:rPr>
              <a:t>1987-1989 </a:t>
            </a:r>
            <a:r>
              <a:rPr lang="ru-RU" sz="3600" dirty="0" err="1">
                <a:latin typeface="Century" panose="02040604050505020304" pitchFamily="18" charset="0"/>
              </a:rPr>
              <a:t>Лихославльский</a:t>
            </a:r>
            <a:r>
              <a:rPr lang="ru-RU" sz="3600" dirty="0">
                <a:latin typeface="Century" panose="02040604050505020304" pitchFamily="18" charset="0"/>
              </a:rPr>
              <a:t> отдел народного </a:t>
            </a:r>
            <a:r>
              <a:rPr lang="ru-RU" sz="3600" dirty="0" smtClean="0">
                <a:latin typeface="Century" panose="02040604050505020304" pitchFamily="18" charset="0"/>
              </a:rPr>
              <a:t>образования. </a:t>
            </a:r>
            <a:r>
              <a:rPr lang="ru-RU" sz="3600" dirty="0" err="1" smtClean="0">
                <a:latin typeface="Century" panose="02040604050505020304" pitchFamily="18" charset="0"/>
              </a:rPr>
              <a:t>Сосновицкая</a:t>
            </a:r>
            <a:r>
              <a:rPr lang="ru-RU" sz="3600" dirty="0" smtClean="0">
                <a:latin typeface="Century" panose="02040604050505020304" pitchFamily="18" charset="0"/>
              </a:rPr>
              <a:t> </a:t>
            </a:r>
            <a:r>
              <a:rPr lang="ru-RU" sz="3600" dirty="0">
                <a:latin typeface="Century" panose="02040604050505020304" pitchFamily="18" charset="0"/>
              </a:rPr>
              <a:t>школа-интернат  </a:t>
            </a:r>
            <a:r>
              <a:rPr lang="ru-RU" sz="3600" dirty="0" smtClean="0">
                <a:latin typeface="Century" panose="02040604050505020304" pitchFamily="18" charset="0"/>
              </a:rPr>
              <a:t>- воспитатель.</a:t>
            </a:r>
            <a:endParaRPr lang="ru-RU" sz="3600" dirty="0">
              <a:latin typeface="Century" panose="020406040505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83876" y="2184889"/>
            <a:ext cx="7578970" cy="1892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Century" panose="02040604050505020304" pitchFamily="18" charset="0"/>
              </a:rPr>
              <a:t>1989-2008 </a:t>
            </a:r>
            <a:r>
              <a:rPr lang="ru-RU" sz="3600" dirty="0" err="1" smtClean="0">
                <a:latin typeface="Century" panose="02040604050505020304" pitchFamily="18" charset="0"/>
              </a:rPr>
              <a:t>Медновская</a:t>
            </a:r>
            <a:r>
              <a:rPr lang="ru-RU" sz="3600" dirty="0" smtClean="0">
                <a:latin typeface="Century" panose="02040604050505020304" pitchFamily="18" charset="0"/>
              </a:rPr>
              <a:t> средняя школа ( вожатая, воспитатель, учитель) </a:t>
            </a:r>
            <a:endParaRPr lang="ru-RU" sz="3600" dirty="0">
              <a:latin typeface="Century" panose="020406040505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81085" y="433266"/>
            <a:ext cx="8210915" cy="1892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Century" panose="02040604050505020304" pitchFamily="18" charset="0"/>
              </a:rPr>
              <a:t>с 2008 по настоящий момент – заведующий МДОУ «Медновский детский сад» </a:t>
            </a:r>
            <a:endParaRPr lang="ru-RU" sz="3600" dirty="0">
              <a:latin typeface="Century" panose="020406040505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5516" y="991691"/>
            <a:ext cx="32355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Мой трудовой путь</a:t>
            </a:r>
            <a:endParaRPr lang="ru-RU" sz="3600" b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5400000" flipH="1" flipV="1">
            <a:off x="-222005" y="3048733"/>
            <a:ext cx="3714749" cy="1987062"/>
          </a:xfrm>
          <a:prstGeom prst="bentConnector3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 flipV="1">
            <a:off x="2628901" y="496512"/>
            <a:ext cx="2362200" cy="1680065"/>
          </a:xfrm>
          <a:prstGeom prst="bentConnector3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284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375" y="136526"/>
            <a:ext cx="2762250" cy="68116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Награды:</a:t>
            </a:r>
            <a:endParaRPr lang="ru-RU" sz="3600" b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9615" y="948690"/>
            <a:ext cx="1052439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1.Грамота </a:t>
            </a:r>
            <a:r>
              <a:rPr lang="ru-RU" dirty="0">
                <a:latin typeface="Century" panose="02040604050505020304" pitchFamily="18" charset="0"/>
              </a:rPr>
              <a:t>УО Калининского района «за достигнутые успехи в обучении и воспитании подрастающего поколения» -</a:t>
            </a:r>
            <a:r>
              <a:rPr lang="ru-RU" dirty="0" smtClean="0">
                <a:latin typeface="Century" panose="02040604050505020304" pitchFamily="18" charset="0"/>
              </a:rPr>
              <a:t>2006года.</a:t>
            </a:r>
          </a:p>
          <a:p>
            <a:r>
              <a:rPr lang="ru-RU" dirty="0" smtClean="0">
                <a:latin typeface="Century" panose="02040604050505020304" pitchFamily="18" charset="0"/>
              </a:rPr>
              <a:t>2.Почетная </a:t>
            </a:r>
            <a:r>
              <a:rPr lang="ru-RU" dirty="0">
                <a:latin typeface="Century" panose="02040604050505020304" pitchFamily="18" charset="0"/>
              </a:rPr>
              <a:t>грамота УО администрации Калининского района «за добросовестное отношение к исполнению должностных обязанностей и качественную подготовку образовательного учреждения к новому </a:t>
            </a:r>
            <a:r>
              <a:rPr lang="ru-RU" dirty="0" smtClean="0">
                <a:latin typeface="Century" panose="02040604050505020304" pitchFamily="18" charset="0"/>
              </a:rPr>
              <a:t>2011-2012.</a:t>
            </a:r>
          </a:p>
          <a:p>
            <a:r>
              <a:rPr lang="ru-RU" dirty="0" smtClean="0">
                <a:latin typeface="Century" panose="02040604050505020304" pitchFamily="18" charset="0"/>
              </a:rPr>
              <a:t>3.Благодарность </a:t>
            </a:r>
            <a:r>
              <a:rPr lang="ru-RU" dirty="0">
                <a:latin typeface="Century" panose="02040604050505020304" pitchFamily="18" charset="0"/>
              </a:rPr>
              <a:t>Главы администрации МО Тверской области «Калининский район» «за ответственное отношение к исполнению должностных обязанностей и личный вклад в развитие системы образования Калининского района» от Н.М. </a:t>
            </a:r>
            <a:r>
              <a:rPr lang="ru-RU" dirty="0" err="1">
                <a:latin typeface="Century" panose="02040604050505020304" pitchFamily="18" charset="0"/>
              </a:rPr>
              <a:t>Арчаковой</a:t>
            </a:r>
            <a:r>
              <a:rPr lang="ru-RU" dirty="0">
                <a:latin typeface="Century" panose="02040604050505020304" pitchFamily="18" charset="0"/>
              </a:rPr>
              <a:t> </a:t>
            </a:r>
            <a:r>
              <a:rPr lang="ru-RU" dirty="0" smtClean="0">
                <a:latin typeface="Century" panose="02040604050505020304" pitchFamily="18" charset="0"/>
              </a:rPr>
              <a:t>2012год. </a:t>
            </a:r>
          </a:p>
          <a:p>
            <a:r>
              <a:rPr lang="ru-RU" dirty="0" smtClean="0">
                <a:latin typeface="Century" panose="02040604050505020304" pitchFamily="18" charset="0"/>
              </a:rPr>
              <a:t>4.Почетная </a:t>
            </a:r>
            <a:r>
              <a:rPr lang="ru-RU" dirty="0">
                <a:latin typeface="Century" panose="02040604050505020304" pitchFamily="18" charset="0"/>
              </a:rPr>
              <a:t>грамота Министерства образования Тверской области «за профессиональное мастерство и значительный вклад в развитие системы образования в Калининском районе </a:t>
            </a:r>
            <a:r>
              <a:rPr lang="ru-RU" dirty="0" smtClean="0">
                <a:latin typeface="Century" panose="02040604050505020304" pitchFamily="18" charset="0"/>
              </a:rPr>
              <a:t>»  - 2016год</a:t>
            </a:r>
            <a:r>
              <a:rPr lang="ru-RU" dirty="0">
                <a:latin typeface="Century" panose="02040604050505020304" pitchFamily="18" charset="0"/>
              </a:rPr>
              <a:t>.</a:t>
            </a:r>
            <a:r>
              <a:rPr lang="ru-RU" dirty="0" smtClean="0">
                <a:latin typeface="Century" panose="02040604050505020304" pitchFamily="18" charset="0"/>
              </a:rPr>
              <a:t> </a:t>
            </a:r>
            <a:endParaRPr lang="ru-RU" dirty="0">
              <a:latin typeface="Century" panose="02040604050505020304" pitchFamily="18" charset="0"/>
            </a:endParaRPr>
          </a:p>
          <a:p>
            <a:r>
              <a:rPr lang="ru-RU" dirty="0" smtClean="0">
                <a:latin typeface="Century" panose="02040604050505020304" pitchFamily="18" charset="0"/>
              </a:rPr>
              <a:t>5.</a:t>
            </a:r>
            <a:r>
              <a:rPr lang="ru-RU" dirty="0">
                <a:latin typeface="Century" panose="02040604050505020304" pitchFamily="18" charset="0"/>
              </a:rPr>
              <a:t> Благодарственное письмо Законодательного Собрания Тверской области «за добросовестный труд, высокий профессионализм и проявленный педагогический талант при воспитании подрастающего поколения» от депутата 6 созыва И.В. </a:t>
            </a:r>
            <a:r>
              <a:rPr lang="ru-RU" dirty="0" err="1">
                <a:latin typeface="Century" panose="02040604050505020304" pitchFamily="18" charset="0"/>
              </a:rPr>
              <a:t>Шереметкер</a:t>
            </a:r>
            <a:r>
              <a:rPr lang="ru-RU" dirty="0">
                <a:latin typeface="Century" panose="02040604050505020304" pitchFamily="18" charset="0"/>
              </a:rPr>
              <a:t> – </a:t>
            </a:r>
            <a:r>
              <a:rPr lang="ru-RU" dirty="0" smtClean="0">
                <a:latin typeface="Century" panose="02040604050505020304" pitchFamily="18" charset="0"/>
              </a:rPr>
              <a:t>2017год.</a:t>
            </a:r>
          </a:p>
          <a:p>
            <a:r>
              <a:rPr lang="ru-RU" dirty="0" smtClean="0">
                <a:latin typeface="Century" panose="02040604050505020304" pitchFamily="18" charset="0"/>
              </a:rPr>
              <a:t>6.</a:t>
            </a:r>
            <a:r>
              <a:rPr lang="ru-RU" dirty="0">
                <a:latin typeface="Century" panose="02040604050505020304" pitchFamily="18" charset="0"/>
              </a:rPr>
              <a:t> Благодарственное письмо Законодательного Собрания Тверской области «за добросовестный труд, большой вклад в развитие системы дошкольного образования» председатель Законодательного Собрания  Тверской области С.А. Голубев  -2018год. </a:t>
            </a:r>
            <a:endParaRPr lang="ru-RU" dirty="0" smtClean="0">
              <a:latin typeface="Century" panose="02040604050505020304" pitchFamily="18" charset="0"/>
            </a:endParaRPr>
          </a:p>
          <a:p>
            <a:r>
              <a:rPr lang="ru-RU" dirty="0" smtClean="0">
                <a:latin typeface="Century" panose="02040604050505020304" pitchFamily="18" charset="0"/>
              </a:rPr>
              <a:t>7.</a:t>
            </a:r>
            <a:r>
              <a:rPr lang="ru-RU" dirty="0">
                <a:latin typeface="Century" panose="02040604050505020304" pitchFamily="18" charset="0"/>
              </a:rPr>
              <a:t> </a:t>
            </a:r>
            <a:r>
              <a:rPr lang="ru-RU" dirty="0" smtClean="0">
                <a:latin typeface="Century" panose="02040604050505020304" pitchFamily="18" charset="0"/>
              </a:rPr>
              <a:t>Нагрудный знак </a:t>
            </a:r>
            <a:r>
              <a:rPr lang="ru-RU" dirty="0">
                <a:latin typeface="Century" panose="02040604050505020304" pitchFamily="18" charset="0"/>
              </a:rPr>
              <a:t>Федеральной службы государственной статистики «За активное участие во Всероссийской сельскохозяйственной переписи 2006года</a:t>
            </a:r>
            <a:r>
              <a:rPr lang="ru-RU" dirty="0" smtClean="0">
                <a:latin typeface="Century" panose="02040604050505020304" pitchFamily="18" charset="0"/>
              </a:rPr>
              <a:t>».</a:t>
            </a:r>
            <a:endParaRPr lang="ru-RU" dirty="0">
              <a:latin typeface="Century" panose="020406040505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3345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9659" y="1371599"/>
            <a:ext cx="3648809" cy="52314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711" y="334107"/>
            <a:ext cx="3702066" cy="52314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1"/>
          <a:stretch/>
        </p:blipFill>
        <p:spPr>
          <a:xfrm>
            <a:off x="4506080" y="747345"/>
            <a:ext cx="3589690" cy="511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878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99" y="247286"/>
            <a:ext cx="4475284" cy="63730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94180" y="1776046"/>
            <a:ext cx="5460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000" dirty="0" smtClean="0">
                <a:latin typeface="Century" panose="02040604050505020304" pitchFamily="18" charset="0"/>
              </a:rPr>
              <a:t>Весь свой трудовой путь в Образовании являюсь неизменным членом Профсоюза работников образования.</a:t>
            </a:r>
            <a:endParaRPr lang="ru-RU" sz="2000" dirty="0">
              <a:latin typeface="Century" panose="020406040505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0123" y="712177"/>
            <a:ext cx="5328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Профсоюз</a:t>
            </a:r>
            <a:endParaRPr lang="ru-RU" sz="3600" b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7109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4233" y="419405"/>
            <a:ext cx="4495800" cy="1325563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Century" panose="02040604050505020304" pitchFamily="18" charset="0"/>
              </a:rPr>
              <a:t>Общественная деятельность</a:t>
            </a:r>
            <a:endParaRPr lang="ru-RU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260248" y="3000067"/>
            <a:ext cx="1670538" cy="4914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19675" y="1821473"/>
            <a:ext cx="67825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" panose="02040604050505020304" pitchFamily="18" charset="0"/>
              </a:rPr>
              <a:t>С 2008г являюсь депутатом Совета депутатов </a:t>
            </a:r>
            <a:r>
              <a:rPr lang="ru-RU" dirty="0" err="1" smtClean="0">
                <a:latin typeface="Century" panose="02040604050505020304" pitchFamily="18" charset="0"/>
              </a:rPr>
              <a:t>Медновского</a:t>
            </a:r>
            <a:r>
              <a:rPr lang="ru-RU" dirty="0" smtClean="0">
                <a:latin typeface="Century" panose="02040604050505020304" pitchFamily="18" charset="0"/>
              </a:rPr>
              <a:t> сельского поселения (2, 3, 4-го созывов)</a:t>
            </a:r>
            <a:r>
              <a:rPr lang="en-US" dirty="0" smtClean="0">
                <a:latin typeface="Century" panose="02040604050505020304" pitchFamily="18" charset="0"/>
              </a:rPr>
              <a:t>.</a:t>
            </a:r>
            <a:r>
              <a:rPr lang="ru-RU" dirty="0" smtClean="0">
                <a:latin typeface="Century" panose="02040604050505020304" pitchFamily="18" charset="0"/>
              </a:rPr>
              <a:t> Избрана</a:t>
            </a:r>
            <a:r>
              <a:rPr lang="en-US" dirty="0" smtClean="0">
                <a:latin typeface="Century" panose="02040604050505020304" pitchFamily="18" charset="0"/>
              </a:rPr>
              <a:t> </a:t>
            </a:r>
            <a:r>
              <a:rPr lang="ru-RU" dirty="0" smtClean="0">
                <a:latin typeface="Century" panose="02040604050505020304" pitchFamily="18" charset="0"/>
              </a:rPr>
              <a:t>на должность Председателя Совета депутатов </a:t>
            </a:r>
            <a:r>
              <a:rPr lang="ru-RU" dirty="0" err="1" smtClean="0">
                <a:latin typeface="Century" panose="02040604050505020304" pitchFamily="18" charset="0"/>
              </a:rPr>
              <a:t>Медновского</a:t>
            </a:r>
            <a:r>
              <a:rPr lang="ru-RU" dirty="0" smtClean="0">
                <a:latin typeface="Century" panose="02040604050505020304" pitchFamily="18" charset="0"/>
              </a:rPr>
              <a:t> сельского поселения четвертого созыва.</a:t>
            </a:r>
          </a:p>
          <a:p>
            <a:endParaRPr lang="ru-RU" dirty="0" smtClean="0">
              <a:latin typeface="Century" panose="02040604050505020304" pitchFamily="18" charset="0"/>
            </a:endParaRPr>
          </a:p>
          <a:p>
            <a:r>
              <a:rPr lang="ru-RU" dirty="0" smtClean="0">
                <a:latin typeface="Century" panose="02040604050505020304" pitchFamily="18" charset="0"/>
              </a:rPr>
              <a:t>С 2016 по 2018 была депутатом Собрания депутатов муниципального образования Тверской области «Калининский район»</a:t>
            </a:r>
            <a:endParaRPr lang="ru-RU" dirty="0"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3"/>
          <a:stretch/>
        </p:blipFill>
        <p:spPr>
          <a:xfrm>
            <a:off x="268356" y="279400"/>
            <a:ext cx="4343942" cy="624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248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1295</Words>
  <Application>Microsoft Office PowerPoint</Application>
  <PresentationFormat>Широкоэкранный</PresentationFormat>
  <Paragraphs>141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Century</vt:lpstr>
      <vt:lpstr>Тема Office</vt:lpstr>
      <vt:lpstr>Тверская область Калининский район  с. Медное</vt:lpstr>
      <vt:lpstr>Смирнова  Елена Александровна  Заведующий  МДОУ«Медновский детский сад»</vt:lpstr>
      <vt:lpstr>                                 Образование 1. Среднее- профессиональное - Торжокское ордена Трудового Красного Знамени педагогическое  училище.  Специальность – преподавание в начальных классах общеобразовательной школы (учитель начальных классов).  2. Высшее - ЧОУВО « Институт  «Верхневолжье». Программа бакалавриата по направлению подготовки Менеджмент (квалификация бакалавр). </vt:lpstr>
      <vt:lpstr>Дополнительное образование</vt:lpstr>
      <vt:lpstr>1987-1989 Лихославльский отдел народного образования. Сосновицкая школа-интернат  - воспитатель.</vt:lpstr>
      <vt:lpstr>Награды:</vt:lpstr>
      <vt:lpstr>Презентация PowerPoint</vt:lpstr>
      <vt:lpstr>Презентация PowerPoint</vt:lpstr>
      <vt:lpstr>Общественная деятельность</vt:lpstr>
      <vt:lpstr>Презентация PowerPoint</vt:lpstr>
      <vt:lpstr>Административно-хозяйственная работа  </vt:lpstr>
      <vt:lpstr>Презентация PowerPoint</vt:lpstr>
      <vt:lpstr>Презентация PowerPoint</vt:lpstr>
      <vt:lpstr>Приобретено оборудование с 2014-2019год</vt:lpstr>
      <vt:lpstr>Презентация PowerPoint</vt:lpstr>
      <vt:lpstr>Результаты работы по укреплению нормативно-правовой базы учреждения</vt:lpstr>
      <vt:lpstr>Результаты работы по комплексной безопасности учреждения</vt:lpstr>
      <vt:lpstr>Результаты проверок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RePack by Diakov</cp:lastModifiedBy>
  <cp:revision>48</cp:revision>
  <dcterms:created xsi:type="dcterms:W3CDTF">2019-03-27T13:25:08Z</dcterms:created>
  <dcterms:modified xsi:type="dcterms:W3CDTF">2019-04-01T11:57:43Z</dcterms:modified>
</cp:coreProperties>
</file>